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7" roundtripDataSignature="AMtx7mj32+dyRtvZafCMdmnau/uvlJN6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customschemas.google.com/relationships/presentationmetadata" Target="metadata"/><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0.png>
</file>

<file path=ppt/media/image101.png>
</file>

<file path=ppt/media/image102.png>
</file>

<file path=ppt/media/image103.png>
</file>

<file path=ppt/media/image104.png>
</file>

<file path=ppt/media/image105.jp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3.jpg>
</file>

<file path=ppt/media/image14.png>
</file>

<file path=ppt/media/image15.png>
</file>

<file path=ppt/media/image17.png>
</file>

<file path=ppt/media/image18.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27.png>
</file>

<file path=ppt/media/image3.jpg>
</file>

<file path=ppt/media/image30.jpg>
</file>

<file path=ppt/media/image31.png>
</file>

<file path=ppt/media/image32.png>
</file>

<file path=ppt/media/image33.png>
</file>

<file path=ppt/media/image34.png>
</file>

<file path=ppt/media/image35.png>
</file>

<file path=ppt/media/image38.png>
</file>

<file path=ppt/media/image4.png>
</file>

<file path=ppt/media/image47.png>
</file>

<file path=ppt/media/image49.png>
</file>

<file path=ppt/media/image5.jpg>
</file>

<file path=ppt/media/image52.png>
</file>

<file path=ppt/media/image54.png>
</file>

<file path=ppt/media/image55.png>
</file>

<file path=ppt/media/image56.png>
</file>

<file path=ppt/media/image57.png>
</file>

<file path=ppt/media/image58.png>
</file>

<file path=ppt/media/image59.jp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3.png>
</file>

<file path=ppt/media/image74.png>
</file>

<file path=ppt/media/image75.png>
</file>

<file path=ppt/media/image76.png>
</file>

<file path=ppt/media/image77.pn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86" name="Google Shape;8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rial"/>
              <a:buNone/>
            </a:pPr>
            <a:r>
              <a:rPr lang="es-ES"/>
              <a:t>El </a:t>
            </a:r>
            <a:r>
              <a:rPr b="1" lang="es-ES"/>
              <a:t>Purple Team </a:t>
            </a:r>
            <a:r>
              <a:rPr lang="es-ES"/>
              <a:t>es una combinación del Red Team y el Blue Team. Su surgimiento se debe a la necesidad de mejorar la colaboración y la comunicación entre los equipos de ataque y defensa para fortalecer la postura de seguridad de la organización. El Purple Team busca integrar las perspectivas del Red Team y el Blue Team para crear un ciclo continuo de mejora en la seguridad. Esto implica compartir información, analizar resultados y ajustar las tácticas de defensa según las vulnerabilidades identificadas durante los ataques simulados. Purple Team surge como una solución colaborativa para mejorar la seguridad al combinar las fuerzas de ambos equipos. Este modelo ayuda a las organizaciones a fortalecer su postura de seguridad y a estar mejor preparadas para enfrentar amenazas cibernéticas.</a:t>
            </a:r>
            <a:endParaRPr/>
          </a:p>
          <a:p>
            <a:pPr indent="0" lvl="0" marL="0" rtl="0" algn="l">
              <a:spcBef>
                <a:spcPts val="0"/>
              </a:spcBef>
              <a:spcAft>
                <a:spcPts val="0"/>
              </a:spcAft>
              <a:buClr>
                <a:schemeClr val="dk1"/>
              </a:buClr>
              <a:buSzPts val="1200"/>
              <a:buFont typeface="Calibri"/>
              <a:buNone/>
            </a:pPr>
            <a:r>
              <a:t/>
            </a:r>
            <a:endParaRPr/>
          </a:p>
        </p:txBody>
      </p:sp>
      <p:sp>
        <p:nvSpPr>
          <p:cNvPr id="188" name="Google Shape;18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02" name="Google Shape;20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ES"/>
              <a:t>S3 Bucket</a:t>
            </a:r>
            <a:endParaRPr/>
          </a:p>
          <a:p>
            <a:pPr indent="-76200" lvl="0" marL="0" rtl="0" algn="l">
              <a:spcBef>
                <a:spcPts val="0"/>
              </a:spcBef>
              <a:spcAft>
                <a:spcPts val="0"/>
              </a:spcAft>
              <a:buClr>
                <a:schemeClr val="dk1"/>
              </a:buClr>
              <a:buSzPts val="1200"/>
              <a:buFont typeface="Arial"/>
              <a:buChar char="•"/>
            </a:pPr>
            <a:r>
              <a:rPr b="1" lang="es-ES"/>
              <a:t>Definición</a:t>
            </a:r>
            <a:r>
              <a:rPr lang="es-ES"/>
              <a:t>: Un S3 Bucket es un contenedor en Amazon S3 (Simple Storage Service) donde puedes almacenar y organizar datos en la nube, como archivos, imágenes, y copias de seguridad. Permite acceder a esos datos desde cualquier lugar a través de Internet.</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2. AWS Lambda</a:t>
            </a:r>
            <a:endParaRPr/>
          </a:p>
          <a:p>
            <a:pPr indent="-76200" lvl="0" marL="0" rtl="0" algn="l">
              <a:spcBef>
                <a:spcPts val="0"/>
              </a:spcBef>
              <a:spcAft>
                <a:spcPts val="0"/>
              </a:spcAft>
              <a:buClr>
                <a:schemeClr val="dk1"/>
              </a:buClr>
              <a:buSzPts val="1200"/>
              <a:buFont typeface="Arial"/>
              <a:buChar char="•"/>
            </a:pPr>
            <a:r>
              <a:rPr b="1" lang="es-ES"/>
              <a:t>Definición</a:t>
            </a:r>
            <a:r>
              <a:rPr lang="es-ES"/>
              <a:t>: AWS Lambda es un servicio de computación sin servidor que permite ejecutar código en respuesta a eventos sin necesidad de aprovisionar o gestionar servidores. Solo pagas por el tiempo de ejecución del código.</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3. AWS EC2 Instance</a:t>
            </a:r>
            <a:endParaRPr/>
          </a:p>
          <a:p>
            <a:pPr indent="-76200" lvl="0" marL="0" rtl="0" algn="l">
              <a:spcBef>
                <a:spcPts val="0"/>
              </a:spcBef>
              <a:spcAft>
                <a:spcPts val="0"/>
              </a:spcAft>
              <a:buClr>
                <a:schemeClr val="dk1"/>
              </a:buClr>
              <a:buSzPts val="1200"/>
              <a:buFont typeface="Arial"/>
              <a:buChar char="•"/>
            </a:pPr>
            <a:r>
              <a:rPr b="1" lang="es-ES"/>
              <a:t>Definición</a:t>
            </a:r>
            <a:r>
              <a:rPr lang="es-ES"/>
              <a:t>: Una EC2 Instance es una máquina virtual que se ejecuta en la nube de Amazon. Puedes elegir diferentes tipos de instancias según tus necesidades de computación, almacenamiento y memoria.</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4. Elastic Load Balancer (ELB)</a:t>
            </a:r>
            <a:endParaRPr/>
          </a:p>
          <a:p>
            <a:pPr indent="-76200" lvl="0" marL="0" rtl="0" algn="l">
              <a:spcBef>
                <a:spcPts val="0"/>
              </a:spcBef>
              <a:spcAft>
                <a:spcPts val="0"/>
              </a:spcAft>
              <a:buClr>
                <a:schemeClr val="dk1"/>
              </a:buClr>
              <a:buSzPts val="1200"/>
              <a:buFont typeface="Arial"/>
              <a:buChar char="•"/>
            </a:pPr>
            <a:r>
              <a:rPr b="1" lang="es-ES"/>
              <a:t>Definición</a:t>
            </a:r>
            <a:r>
              <a:rPr lang="es-ES"/>
              <a:t>: Un Elastic Load Balancer es un servicio que distribuye automáticamente el tráfico de entrada entre varias instancias de EC2 para asegurar una alta disponibilidad y rendimiento de las aplicaciones, ayudando a evitar que cualquier instancia se sobrecargue.</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None/>
            </a:pPr>
            <a:r>
              <a:rPr b="1" lang="es-ES"/>
              <a:t>5. Amazon CloudFront</a:t>
            </a:r>
            <a:endParaRPr b="1"/>
          </a:p>
          <a:p>
            <a:pPr indent="-76200" lvl="0" marL="0" rtl="0" algn="l">
              <a:spcBef>
                <a:spcPts val="0"/>
              </a:spcBef>
              <a:spcAft>
                <a:spcPts val="0"/>
              </a:spcAft>
              <a:buClr>
                <a:schemeClr val="dk1"/>
              </a:buClr>
              <a:buSzPts val="1200"/>
              <a:buFont typeface="Arial"/>
              <a:buChar char="•"/>
            </a:pPr>
            <a:r>
              <a:rPr b="1" lang="es-ES"/>
              <a:t>Definición</a:t>
            </a:r>
            <a:r>
              <a:rPr lang="es-ES"/>
              <a:t>: Amazon CloudFront es un servicio de red de entrega de contenido (CDN) que distribuye contenido, como imágenes y videos, a los usuarios de manera rápida y segura al almacenar en caché copias en servidores distribuidos geográficamente. Esto mejora la velocidad de carga y la experiencia del usuario.</a:t>
            </a:r>
            <a:endParaRPr/>
          </a:p>
          <a:p>
            <a:pPr indent="0" lvl="0" marL="0" rtl="0" algn="l">
              <a:spcBef>
                <a:spcPts val="0"/>
              </a:spcBef>
              <a:spcAft>
                <a:spcPts val="0"/>
              </a:spcAft>
              <a:buClr>
                <a:schemeClr val="dk1"/>
              </a:buClr>
              <a:buSzPts val="1200"/>
              <a:buFont typeface="Calibri"/>
              <a:buNone/>
            </a:pPr>
            <a:r>
              <a:t/>
            </a:r>
            <a:endParaRPr/>
          </a:p>
        </p:txBody>
      </p:sp>
      <p:sp>
        <p:nvSpPr>
          <p:cNvPr id="211" name="Google Shape;21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ES"/>
              <a:t>AWS GuardDuty</a:t>
            </a:r>
            <a:endParaRPr/>
          </a:p>
          <a:p>
            <a:pPr indent="-76200" lvl="0" marL="0" rtl="0" algn="l">
              <a:spcBef>
                <a:spcPts val="0"/>
              </a:spcBef>
              <a:spcAft>
                <a:spcPts val="0"/>
              </a:spcAft>
              <a:buClr>
                <a:schemeClr val="dk1"/>
              </a:buClr>
              <a:buSzPts val="1200"/>
              <a:buFont typeface="Arial"/>
              <a:buChar char="•"/>
            </a:pPr>
            <a:r>
              <a:rPr b="1" lang="es-ES"/>
              <a:t>Definición</a:t>
            </a:r>
            <a:r>
              <a:rPr lang="es-ES"/>
              <a:t>: AWS GuardDuty es un servicio de detección de amenazas que monitorea continuamente tus cuentas de AWS y cargas de trabajo en busca de actividades maliciosas y comportamientos no autorizados. Proporciona alertas en tiempo real sobre posibles amenazas.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2. AWS WAF (Web Application Firewall)</a:t>
            </a:r>
            <a:endParaRPr/>
          </a:p>
          <a:p>
            <a:pPr indent="-76200" lvl="0" marL="0" rtl="0" algn="l">
              <a:spcBef>
                <a:spcPts val="0"/>
              </a:spcBef>
              <a:spcAft>
                <a:spcPts val="0"/>
              </a:spcAft>
              <a:buClr>
                <a:schemeClr val="dk1"/>
              </a:buClr>
              <a:buSzPts val="1200"/>
              <a:buFont typeface="Arial"/>
              <a:buChar char="•"/>
            </a:pPr>
            <a:r>
              <a:rPr b="1" lang="es-ES"/>
              <a:t>Definición</a:t>
            </a:r>
            <a:r>
              <a:rPr lang="es-ES"/>
              <a:t>: AWS WAF es un firewall para aplicaciones web que ayuda a proteger tus aplicaciones contra ataques comunes, como inyecciones SQL y scripting entre sitios (XSS). Permite crear reglas personalizadas para filtrar el tráfico no deseado.</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3. AWS Inspector</a:t>
            </a:r>
            <a:endParaRPr/>
          </a:p>
          <a:p>
            <a:pPr indent="-76200" lvl="0" marL="0" rtl="0" algn="l">
              <a:spcBef>
                <a:spcPts val="0"/>
              </a:spcBef>
              <a:spcAft>
                <a:spcPts val="0"/>
              </a:spcAft>
              <a:buClr>
                <a:schemeClr val="dk1"/>
              </a:buClr>
              <a:buSzPts val="1200"/>
              <a:buFont typeface="Arial"/>
              <a:buChar char="•"/>
            </a:pPr>
            <a:r>
              <a:rPr b="1" lang="es-ES"/>
              <a:t>Definición</a:t>
            </a:r>
            <a:r>
              <a:rPr lang="es-ES"/>
              <a:t>: AWS Inspector es un servicio de evaluación de seguridad que analiza las instancias de Amazon EC2 y sus aplicaciones en busca de vulnerabilidades y configuraciones no seguras. Proporciona informes detallados sobre los hallazgos.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4. AWS Network Firewall</a:t>
            </a:r>
            <a:endParaRPr/>
          </a:p>
          <a:p>
            <a:pPr indent="-76200" lvl="0" marL="0" rtl="0" algn="l">
              <a:spcBef>
                <a:spcPts val="0"/>
              </a:spcBef>
              <a:spcAft>
                <a:spcPts val="0"/>
              </a:spcAft>
              <a:buClr>
                <a:schemeClr val="dk1"/>
              </a:buClr>
              <a:buSzPts val="1200"/>
              <a:buFont typeface="Arial"/>
              <a:buChar char="•"/>
            </a:pPr>
            <a:r>
              <a:rPr b="1" lang="es-ES"/>
              <a:t>Definición</a:t>
            </a:r>
            <a:r>
              <a:rPr lang="es-ES"/>
              <a:t>: AWS Network Firewall es un servicio de firewall administrado que protege tus redes de Amazon VPC (Virtual Private Cloud) contra amenazas de red. Permite establecer políticas de seguridad para controlar el tráfico de entrada y salida.</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5. Amazon CloudWatch</a:t>
            </a:r>
            <a:endParaRPr b="1"/>
          </a:p>
          <a:p>
            <a:pPr indent="-76200" lvl="0" marL="0" rtl="0" algn="l">
              <a:spcBef>
                <a:spcPts val="0"/>
              </a:spcBef>
              <a:spcAft>
                <a:spcPts val="0"/>
              </a:spcAft>
              <a:buClr>
                <a:schemeClr val="dk1"/>
              </a:buClr>
              <a:buSzPts val="1200"/>
              <a:buFont typeface="Arial"/>
              <a:buChar char="•"/>
            </a:pPr>
            <a:r>
              <a:rPr b="1" lang="es-ES"/>
              <a:t>Definición</a:t>
            </a:r>
            <a:r>
              <a:rPr lang="es-ES"/>
              <a:t>: Amazon CloudWatch es un servicio de monitoreo que proporciona datos y análisis sobre el rendimiento y la salud de tus recursos en AWS. Permite establecer alarmas y realizar un seguimiento de métricas en tiempo real.</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6. AWS CloudTrail</a:t>
            </a:r>
            <a:endParaRPr/>
          </a:p>
          <a:p>
            <a:pPr indent="-76200" lvl="0" marL="0" rtl="0" algn="l">
              <a:spcBef>
                <a:spcPts val="0"/>
              </a:spcBef>
              <a:spcAft>
                <a:spcPts val="0"/>
              </a:spcAft>
              <a:buClr>
                <a:schemeClr val="dk1"/>
              </a:buClr>
              <a:buSzPts val="1200"/>
              <a:buFont typeface="Arial"/>
              <a:buChar char="•"/>
            </a:pPr>
            <a:r>
              <a:rPr b="1" lang="es-ES"/>
              <a:t>Definición</a:t>
            </a:r>
            <a:r>
              <a:rPr lang="es-ES"/>
              <a:t>: AWS CloudTrail es un servicio que registra y monitorea la actividad de las cuentas de AWS. Proporciona un historial de eventos de API y acciones realizadas en tus recursos, lo que ayuda en auditorías y en la detección de cambios no autorizados.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7. AWS Config</a:t>
            </a:r>
            <a:endParaRPr/>
          </a:p>
          <a:p>
            <a:pPr indent="-76200" lvl="0" marL="0" rtl="0" algn="l">
              <a:spcBef>
                <a:spcPts val="0"/>
              </a:spcBef>
              <a:spcAft>
                <a:spcPts val="0"/>
              </a:spcAft>
              <a:buClr>
                <a:schemeClr val="dk1"/>
              </a:buClr>
              <a:buSzPts val="1200"/>
              <a:buFont typeface="Arial"/>
              <a:buChar char="•"/>
            </a:pPr>
            <a:r>
              <a:rPr b="1" lang="es-ES"/>
              <a:t>Definición</a:t>
            </a:r>
            <a:r>
              <a:rPr lang="es-ES"/>
              <a:t>: AWS Config es un servicio que permite evaluar, auditar y evaluar las configuraciones de tus recursos de AWS. Proporciona un historial detallado de cambios en la configuración y ayuda a garantizar el cumplimiento normativo.</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8. AWS Security Hub</a:t>
            </a:r>
            <a:endParaRPr/>
          </a:p>
          <a:p>
            <a:pPr indent="-76200" lvl="0" marL="0" rtl="0" algn="l">
              <a:spcBef>
                <a:spcPts val="0"/>
              </a:spcBef>
              <a:spcAft>
                <a:spcPts val="0"/>
              </a:spcAft>
              <a:buClr>
                <a:schemeClr val="dk1"/>
              </a:buClr>
              <a:buSzPts val="1200"/>
              <a:buFont typeface="Arial"/>
              <a:buChar char="•"/>
            </a:pPr>
            <a:r>
              <a:rPr b="1" lang="es-ES"/>
              <a:t>Definición</a:t>
            </a:r>
            <a:r>
              <a:rPr lang="es-ES"/>
              <a:t>: AWS Security Hub es un servicio que agrega y centraliza datos de seguridad de varios servicios de AWS y soluciones de terceros. Proporciona una vista unificada de la postura de seguridad de tu entorno y ayuda a identificar y priorizar hallazgos.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9. Prowler</a:t>
            </a:r>
            <a:endParaRPr b="1"/>
          </a:p>
          <a:p>
            <a:pPr indent="-76200" lvl="0" marL="0" rtl="0" algn="l">
              <a:spcBef>
                <a:spcPts val="0"/>
              </a:spcBef>
              <a:spcAft>
                <a:spcPts val="0"/>
              </a:spcAft>
              <a:buClr>
                <a:schemeClr val="dk1"/>
              </a:buClr>
              <a:buSzPts val="1200"/>
              <a:buFont typeface="Arial"/>
              <a:buChar char="•"/>
            </a:pPr>
            <a:r>
              <a:rPr b="1" lang="es-ES"/>
              <a:t>Definición</a:t>
            </a:r>
            <a:r>
              <a:rPr lang="es-ES"/>
              <a:t>: Prowler es una herramienta de auditoría de seguridad de AWS que realiza una serie de comprobaciones para evaluar la seguridad de tu entorno en la nube. Utiliza las mejores prácticas del Center for Internet Security (CIS) para identificar configuraciones inseguras y vulnerabilidades.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10. Wazuh</a:t>
            </a:r>
            <a:endParaRPr b="1"/>
          </a:p>
          <a:p>
            <a:pPr indent="-76200" lvl="0" marL="0" rtl="0" algn="l">
              <a:spcBef>
                <a:spcPts val="0"/>
              </a:spcBef>
              <a:spcAft>
                <a:spcPts val="0"/>
              </a:spcAft>
              <a:buClr>
                <a:schemeClr val="dk1"/>
              </a:buClr>
              <a:buSzPts val="1200"/>
              <a:buFont typeface="Arial"/>
              <a:buChar char="•"/>
            </a:pPr>
            <a:r>
              <a:rPr b="1" lang="es-ES"/>
              <a:t>Definición</a:t>
            </a:r>
            <a:r>
              <a:rPr lang="es-ES"/>
              <a:t>: Wazuh es una plataforma de código abierto para la detección de intrusos y la gestión de seguridad. Proporciona monitoreo de seguridad, análisis de logs, respuesta a incidentes y cumplimiento normativo, y puede integrarse con diversas herramientas y plataformas.</a:t>
            </a:r>
            <a:endParaRPr/>
          </a:p>
          <a:p>
            <a:pPr indent="0" lvl="0" marL="0" rtl="0" algn="l">
              <a:spcBef>
                <a:spcPts val="0"/>
              </a:spcBef>
              <a:spcAft>
                <a:spcPts val="0"/>
              </a:spcAft>
              <a:buClr>
                <a:schemeClr val="dk1"/>
              </a:buClr>
              <a:buSzPts val="1200"/>
              <a:buFont typeface="Calibri"/>
              <a:buNone/>
            </a:pPr>
            <a:r>
              <a:t/>
            </a:r>
            <a:endParaRPr/>
          </a:p>
        </p:txBody>
      </p:sp>
      <p:sp>
        <p:nvSpPr>
          <p:cNvPr id="224" name="Google Shape;224;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ES"/>
              <a:t>1. Stratus</a:t>
            </a:r>
            <a:endParaRPr b="1"/>
          </a:p>
          <a:p>
            <a:pPr indent="-76200" lvl="0" marL="0" rtl="0" algn="l">
              <a:spcBef>
                <a:spcPts val="0"/>
              </a:spcBef>
              <a:spcAft>
                <a:spcPts val="0"/>
              </a:spcAft>
              <a:buClr>
                <a:schemeClr val="dk1"/>
              </a:buClr>
              <a:buSzPts val="1200"/>
              <a:buFont typeface="Arial"/>
              <a:buChar char="•"/>
            </a:pPr>
            <a:r>
              <a:rPr b="1" lang="es-ES"/>
              <a:t>Definición</a:t>
            </a:r>
            <a:r>
              <a:rPr lang="es-ES"/>
              <a:t>: Stratus es una plataforma de seguridad de aplicaciones en la nube que ayuda a las organizaciones a identificar y mitigar vulnerabilidades en sus aplicaciones. Proporciona análisis de seguridad, pruebas de penetración automatizadas y evaluaciones de cumplimiento, todo diseñado para asegurar que las aplicaciones en la nube cumplan con las mejores prácticas de seguridad.</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2. Kali Linux</a:t>
            </a:r>
            <a:endParaRPr/>
          </a:p>
          <a:p>
            <a:pPr indent="-76200" lvl="0" marL="0" rtl="0" algn="l">
              <a:spcBef>
                <a:spcPts val="0"/>
              </a:spcBef>
              <a:spcAft>
                <a:spcPts val="0"/>
              </a:spcAft>
              <a:buClr>
                <a:schemeClr val="dk1"/>
              </a:buClr>
              <a:buSzPts val="1200"/>
              <a:buFont typeface="Arial"/>
              <a:buChar char="•"/>
            </a:pPr>
            <a:r>
              <a:rPr b="1" lang="es-ES"/>
              <a:t>Definición</a:t>
            </a:r>
            <a:r>
              <a:rPr lang="es-ES"/>
              <a:t>: Kali Linux es una distribución de Linux basada en Debian que está diseñada específicamente para pruebas de penetración y auditoría de seguridad. Viene preinstalada con una amplia variedad de herramientas para realizar pruebas de seguridad, análisis forense y ataques de hacking ético, convirtiéndola en una de las distribuciones más populares en el ámbito de la ciberseguridad.</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3. PACU</a:t>
            </a:r>
            <a:endParaRPr/>
          </a:p>
          <a:p>
            <a:pPr indent="-76200" lvl="0" marL="0" rtl="0" algn="l">
              <a:spcBef>
                <a:spcPts val="0"/>
              </a:spcBef>
              <a:spcAft>
                <a:spcPts val="0"/>
              </a:spcAft>
              <a:buClr>
                <a:schemeClr val="dk1"/>
              </a:buClr>
              <a:buSzPts val="1200"/>
              <a:buFont typeface="Arial"/>
              <a:buChar char="•"/>
            </a:pPr>
            <a:r>
              <a:rPr b="1" lang="es-ES"/>
              <a:t>Definición</a:t>
            </a:r>
            <a:r>
              <a:rPr lang="es-ES"/>
              <a:t>: PACU (Post-Attack Command and Control Utility) es una herramienta de código abierto utilizada para pruebas de penetración en entornos de AWS. Permite a los evaluadores de seguridad y a los profesionales de ciberseguridad realizar pruebas y explotar configuraciones incorrectas en cuentas de AWS. PACU ayuda a automatizar el proceso de evaluación y a identificar posibles vulnerabilidades en la infraestructura de nube.</a:t>
            </a:r>
            <a:endParaRPr/>
          </a:p>
          <a:p>
            <a:pPr indent="0" lvl="0" marL="0" rtl="0" algn="l">
              <a:spcBef>
                <a:spcPts val="0"/>
              </a:spcBef>
              <a:spcAft>
                <a:spcPts val="0"/>
              </a:spcAft>
              <a:buClr>
                <a:schemeClr val="dk1"/>
              </a:buClr>
              <a:buSzPts val="1200"/>
              <a:buFont typeface="Calibri"/>
              <a:buNone/>
            </a:pPr>
            <a:r>
              <a:t/>
            </a:r>
            <a:endParaRPr/>
          </a:p>
        </p:txBody>
      </p:sp>
      <p:sp>
        <p:nvSpPr>
          <p:cNvPr id="246" name="Google Shape;24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59" name="Google Shape;259;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68" name="Google Shape;268;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12" name="Google Shape;312;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21" name="Google Shape;321;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37" name="Google Shape;337;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96" name="Google Shape;9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49" name="Google Shape;34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66" name="Google Shape;366;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79" name="Google Shape;37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92" name="Google Shape;392;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01" name="Google Shape;40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14" name="Google Shape;414;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29" name="Google Shape;429;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42" name="Google Shape;442;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s-ES"/>
              <a:t>https://www.trustwave.com/en-us/resources/blogs/spiderlabs-blog/amazon-aws-s3-bucket-take-over/</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https://satyasai1460.medium.com/amazon-s3-bucket-takeover-648ed9561ee7</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https://github.com/EdOverflow/can-i-take-over-xyz</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https://infosecwriteups.com/aws-s3-subdomain-takeover-79d705cc3553</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https://char49.com/articles/subdomain-takeover-via-abandoned-amazon-s3-bucket</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https://senayakut.com/preventing-aws-subdomain-takeover-cases-and-strategies-for-enhanced-security-ce455a7d2af3</a:t>
            </a:r>
            <a:endParaRPr/>
          </a:p>
        </p:txBody>
      </p:sp>
      <p:sp>
        <p:nvSpPr>
          <p:cNvPr id="455" name="Google Shape;455;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68" name="Google Shape;468;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105" name="Google Shape;10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483" name="Google Shape;483;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02" name="Google Shape;502;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21" name="Google Shape;521;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30" name="Google Shape;530;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51" name="Google Shape;551;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67" name="Google Shape;567;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82" name="Google Shape;582;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595" name="Google Shape;595;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611" name="Google Shape;611;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620" name="Google Shape;620;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119" name="Google Shape;11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637" name="Google Shape;637;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s-ES"/>
              <a:t>CLOUDTRAIL</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COMANDO DE STRATUS</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t/>
            </a:r>
            <a:endParaRPr/>
          </a:p>
        </p:txBody>
      </p:sp>
      <p:sp>
        <p:nvSpPr>
          <p:cNvPr id="646" name="Google Shape;646;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s-ES"/>
              <a:t>DETECCIÓN CON LOGS DE CLOUDTRAIL</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t/>
            </a:r>
            <a:endParaRPr/>
          </a:p>
        </p:txBody>
      </p:sp>
      <p:sp>
        <p:nvSpPr>
          <p:cNvPr id="661" name="Google Shape;661;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Calibri"/>
              <a:buNone/>
            </a:pPr>
            <a:r>
              <a:rPr b="1" lang="es-ES"/>
              <a:t>Virtual Private Cloud (VPC)</a:t>
            </a:r>
            <a:r>
              <a:rPr lang="es-ES"/>
              <a:t> es un entorno de red virtual privado dentro de la nube pública de un proveedor, como Amazon Web Services (AWS). Permite a los usuarios crear y gestionar una red aislada que simula un entorno de red tradicional, pero con la flexibilidad y escalabilidad de la nube.</a:t>
            </a:r>
            <a:endParaRPr b="1"/>
          </a:p>
          <a:p>
            <a:pPr indent="0" lvl="0" marL="0" marR="0" rtl="0" algn="l">
              <a:lnSpc>
                <a:spcPct val="100000"/>
              </a:lnSpc>
              <a:spcBef>
                <a:spcPts val="0"/>
              </a:spcBef>
              <a:spcAft>
                <a:spcPts val="0"/>
              </a:spcAft>
              <a:buClr>
                <a:schemeClr val="dk1"/>
              </a:buClr>
              <a:buSzPts val="1200"/>
              <a:buFont typeface="Calibri"/>
              <a:buNone/>
            </a:pPr>
            <a:r>
              <a:t/>
            </a:r>
            <a:endParaRPr b="1"/>
          </a:p>
          <a:p>
            <a:pPr indent="0" lvl="0" marL="0" marR="0" rtl="0" algn="l">
              <a:lnSpc>
                <a:spcPct val="100000"/>
              </a:lnSpc>
              <a:spcBef>
                <a:spcPts val="0"/>
              </a:spcBef>
              <a:spcAft>
                <a:spcPts val="0"/>
              </a:spcAft>
              <a:buClr>
                <a:schemeClr val="dk1"/>
              </a:buClr>
              <a:buSzPts val="1200"/>
              <a:buFont typeface="Calibri"/>
              <a:buNone/>
            </a:pPr>
            <a:r>
              <a:rPr b="1" lang="es-ES"/>
              <a:t>VPC Flow Logs</a:t>
            </a:r>
            <a:r>
              <a:rPr lang="es-ES"/>
              <a:t> es una característica de Amazon Web Services (AWS) que permite a los usuarios capturar información sobre el tráfico de red que entra y sale de las interfaces de red dentro de una Amazon Virtual Private Cloud (VPC). Aquí tienes una definición más detallada:</a:t>
            </a:r>
            <a:endParaRPr/>
          </a:p>
          <a:p>
            <a:pPr indent="0" lvl="0" marL="0" rtl="0" algn="l">
              <a:spcBef>
                <a:spcPts val="0"/>
              </a:spcBef>
              <a:spcAft>
                <a:spcPts val="0"/>
              </a:spcAft>
              <a:buClr>
                <a:schemeClr val="dk1"/>
              </a:buClr>
              <a:buSzPts val="1200"/>
              <a:buFont typeface="Calibri"/>
              <a:buNone/>
            </a:pPr>
            <a:r>
              <a:t/>
            </a:r>
            <a:endParaRPr b="1"/>
          </a:p>
          <a:p>
            <a:pPr indent="0" lvl="0" marL="0" rtl="0" algn="l">
              <a:spcBef>
                <a:spcPts val="0"/>
              </a:spcBef>
              <a:spcAft>
                <a:spcPts val="0"/>
              </a:spcAft>
              <a:buClr>
                <a:schemeClr val="dk1"/>
              </a:buClr>
              <a:buSzPts val="1200"/>
              <a:buFont typeface="Calibri"/>
              <a:buNone/>
            </a:pPr>
            <a:r>
              <a:rPr b="1" lang="es-ES"/>
              <a:t>VPC FLOW LOGS</a:t>
            </a:r>
            <a:r>
              <a:rPr lang="es-ES"/>
              <a:t>: Los VPC Flow Logs son registros que capturan información sobre el tráfico de red en una VPC. Proporcionan datos sobre las conexiones entrantes y salientes a las instancias y otros recursos dentro de la VPC, permitiendo a los usuarios realizar análisis de seguridad, monitorear el uso de la red y solucionar problemas de conectividad.</a:t>
            </a:r>
            <a:endParaRPr/>
          </a:p>
        </p:txBody>
      </p:sp>
      <p:sp>
        <p:nvSpPr>
          <p:cNvPr id="677" name="Google Shape;677;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691" name="Google Shape;691;p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04" name="Google Shape;704;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13" name="Google Shape;713;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22" name="Google Shape;722;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34" name="Google Shape;734;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45" name="Google Shape;745;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b="1" lang="es-ES"/>
              <a:t>Nube Pública</a:t>
            </a:r>
            <a:endParaRPr/>
          </a:p>
          <a:p>
            <a:pPr indent="-171450" lvl="0" marL="171450" rtl="0" algn="l">
              <a:spcBef>
                <a:spcPts val="0"/>
              </a:spcBef>
              <a:spcAft>
                <a:spcPts val="0"/>
              </a:spcAft>
              <a:buClr>
                <a:schemeClr val="dk1"/>
              </a:buClr>
              <a:buSzPts val="1200"/>
              <a:buFont typeface="Arial"/>
              <a:buChar char="•"/>
            </a:pPr>
            <a:r>
              <a:rPr lang="es-ES"/>
              <a:t>Definición: Una nube pública es un entorno de computación en la nube donde los servicios se ofrecen a través de Internet y son accesibles para cualquier persona o empresa. Los recursos, como servidores y almacenamiento, son propiedad de un proveedor de servicios en la nube (como Amazon Web Services, Google Cloud o Microsoft Azure) y se comparten entre múltiples clientes.</a:t>
            </a:r>
            <a:endParaRPr/>
          </a:p>
          <a:p>
            <a:pPr indent="-171450" lvl="0" marL="171450" rtl="0" algn="l">
              <a:spcBef>
                <a:spcPts val="0"/>
              </a:spcBef>
              <a:spcAft>
                <a:spcPts val="0"/>
              </a:spcAft>
              <a:buClr>
                <a:schemeClr val="dk1"/>
              </a:buClr>
              <a:buSzPts val="1200"/>
              <a:buFont typeface="Arial"/>
              <a:buChar char="•"/>
            </a:pPr>
            <a:r>
              <a:rPr lang="es-ES"/>
              <a:t>Ventajas: </a:t>
            </a:r>
            <a:endParaRPr/>
          </a:p>
          <a:p>
            <a:pPr indent="-171450" lvl="1" marL="628650" rtl="0" algn="l">
              <a:spcBef>
                <a:spcPts val="0"/>
              </a:spcBef>
              <a:spcAft>
                <a:spcPts val="0"/>
              </a:spcAft>
              <a:buClr>
                <a:schemeClr val="dk1"/>
              </a:buClr>
              <a:buSzPts val="1200"/>
              <a:buFont typeface="Arial"/>
              <a:buChar char="•"/>
            </a:pPr>
            <a:r>
              <a:rPr lang="es-ES"/>
              <a:t>Costo-efectiva: Los usuarios solo pagan por los recursos que utilizan.</a:t>
            </a:r>
            <a:endParaRPr/>
          </a:p>
          <a:p>
            <a:pPr indent="-171450" lvl="1" marL="628650" rtl="0" algn="l">
              <a:spcBef>
                <a:spcPts val="0"/>
              </a:spcBef>
              <a:spcAft>
                <a:spcPts val="0"/>
              </a:spcAft>
              <a:buClr>
                <a:schemeClr val="dk1"/>
              </a:buClr>
              <a:buSzPts val="1200"/>
              <a:buFont typeface="Arial"/>
              <a:buChar char="•"/>
            </a:pPr>
            <a:r>
              <a:rPr lang="es-ES"/>
              <a:t>Escalabilidad: Facilita el ajuste de recursos según la demanda.</a:t>
            </a:r>
            <a:endParaRPr/>
          </a:p>
          <a:p>
            <a:pPr indent="-171450" lvl="1" marL="628650" rtl="0" algn="l">
              <a:spcBef>
                <a:spcPts val="0"/>
              </a:spcBef>
              <a:spcAft>
                <a:spcPts val="0"/>
              </a:spcAft>
              <a:buClr>
                <a:schemeClr val="dk1"/>
              </a:buClr>
              <a:buSzPts val="1200"/>
              <a:buFont typeface="Arial"/>
              <a:buChar char="•"/>
            </a:pPr>
            <a:r>
              <a:rPr lang="es-ES"/>
              <a:t>Mantenimiento gestionado: El proveedor se encarga de la infraestructura y el mantenimiento.</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b="1" lang="es-ES"/>
              <a:t>Nube Privada</a:t>
            </a:r>
            <a:endParaRPr/>
          </a:p>
          <a:p>
            <a:pPr indent="-171450" lvl="0" marL="171450" rtl="0" algn="l">
              <a:spcBef>
                <a:spcPts val="0"/>
              </a:spcBef>
              <a:spcAft>
                <a:spcPts val="0"/>
              </a:spcAft>
              <a:buClr>
                <a:schemeClr val="dk1"/>
              </a:buClr>
              <a:buSzPts val="1200"/>
              <a:buFont typeface="Arial"/>
              <a:buChar char="•"/>
            </a:pPr>
            <a:r>
              <a:rPr lang="es-ES"/>
              <a:t>Definición: Una nube privada es un entorno de nube que se utiliza exclusivamente por una sola organización. Puede estar ubicada en las instalaciones de la empresa o ser gestionada por un proveedor externo, pero los recursos son dedicados y no se comparten con otros.</a:t>
            </a:r>
            <a:endParaRPr/>
          </a:p>
          <a:p>
            <a:pPr indent="-171450" lvl="0" marL="171450" rtl="0" algn="l">
              <a:spcBef>
                <a:spcPts val="0"/>
              </a:spcBef>
              <a:spcAft>
                <a:spcPts val="0"/>
              </a:spcAft>
              <a:buClr>
                <a:schemeClr val="dk1"/>
              </a:buClr>
              <a:buSzPts val="1200"/>
              <a:buFont typeface="Arial"/>
              <a:buChar char="•"/>
            </a:pPr>
            <a:r>
              <a:rPr lang="es-ES"/>
              <a:t>Ventajas: </a:t>
            </a:r>
            <a:endParaRPr/>
          </a:p>
          <a:p>
            <a:pPr indent="-171450" lvl="1" marL="628650" rtl="0" algn="l">
              <a:spcBef>
                <a:spcPts val="0"/>
              </a:spcBef>
              <a:spcAft>
                <a:spcPts val="0"/>
              </a:spcAft>
              <a:buClr>
                <a:schemeClr val="dk1"/>
              </a:buClr>
              <a:buSzPts val="1200"/>
              <a:buFont typeface="Arial"/>
              <a:buChar char="•"/>
            </a:pPr>
            <a:r>
              <a:rPr lang="es-ES"/>
              <a:t>Seguridad y control: Ofrece mayor control sobre los datos y la infraestructura, lo que puede ser crucial para organizaciones con requisitos de cumplimiento y seguridad estrictos</a:t>
            </a:r>
            <a:endParaRPr/>
          </a:p>
          <a:p>
            <a:pPr indent="-171450" lvl="1" marL="628650" rtl="0" algn="l">
              <a:spcBef>
                <a:spcPts val="0"/>
              </a:spcBef>
              <a:spcAft>
                <a:spcPts val="0"/>
              </a:spcAft>
              <a:buClr>
                <a:schemeClr val="dk1"/>
              </a:buClr>
              <a:buSzPts val="1200"/>
              <a:buFont typeface="Arial"/>
              <a:buChar char="•"/>
            </a:pPr>
            <a:r>
              <a:rPr lang="es-ES"/>
              <a:t>Personalización: Permite una configuración y personalización de recursos según las necesidades específicas de la organización.</a:t>
            </a:r>
            <a:endParaRPr/>
          </a:p>
          <a:p>
            <a:pPr indent="-95250" lvl="1" marL="62865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rPr b="1" lang="es-ES"/>
              <a:t>Nube Híbrida</a:t>
            </a:r>
            <a:endParaRPr/>
          </a:p>
          <a:p>
            <a:pPr indent="-171450" lvl="0" marL="171450" rtl="0" algn="l">
              <a:spcBef>
                <a:spcPts val="0"/>
              </a:spcBef>
              <a:spcAft>
                <a:spcPts val="0"/>
              </a:spcAft>
              <a:buClr>
                <a:schemeClr val="dk1"/>
              </a:buClr>
              <a:buSzPts val="1200"/>
              <a:buFont typeface="Arial"/>
              <a:buChar char="•"/>
            </a:pPr>
            <a:r>
              <a:rPr lang="es-ES"/>
              <a:t>Definición: Una nube híbrida combina elementos de nubes públicas y privadas, permitiendo que los datos y las aplicaciones se compartan entre ellas. Esto permite a las organizaciones mover cargas de trabajo entre entornos según sea necesario.</a:t>
            </a:r>
            <a:endParaRPr/>
          </a:p>
          <a:p>
            <a:pPr indent="-171450" lvl="0" marL="171450" rtl="0" algn="l">
              <a:spcBef>
                <a:spcPts val="0"/>
              </a:spcBef>
              <a:spcAft>
                <a:spcPts val="0"/>
              </a:spcAft>
              <a:buClr>
                <a:schemeClr val="dk1"/>
              </a:buClr>
              <a:buSzPts val="1200"/>
              <a:buFont typeface="Arial"/>
              <a:buChar char="•"/>
            </a:pPr>
            <a:r>
              <a:rPr lang="es-ES"/>
              <a:t>Ventajas:</a:t>
            </a:r>
            <a:endParaRPr/>
          </a:p>
          <a:p>
            <a:pPr indent="-171450" lvl="1" marL="628650" rtl="0" algn="l">
              <a:spcBef>
                <a:spcPts val="0"/>
              </a:spcBef>
              <a:spcAft>
                <a:spcPts val="0"/>
              </a:spcAft>
              <a:buClr>
                <a:schemeClr val="dk1"/>
              </a:buClr>
              <a:buSzPts val="1200"/>
              <a:buFont typeface="Arial"/>
              <a:buChar char="•"/>
            </a:pPr>
            <a:r>
              <a:rPr lang="es-ES"/>
              <a:t>Flexibilidad: Permite a las organizaciones adaptar sus estrategias de nube según sus necesidades cambiantes.</a:t>
            </a:r>
            <a:endParaRPr/>
          </a:p>
          <a:p>
            <a:pPr indent="-171450" lvl="1" marL="628650" rtl="0" algn="l">
              <a:spcBef>
                <a:spcPts val="0"/>
              </a:spcBef>
              <a:spcAft>
                <a:spcPts val="0"/>
              </a:spcAft>
              <a:buClr>
                <a:schemeClr val="dk1"/>
              </a:buClr>
              <a:buSzPts val="1200"/>
              <a:buFont typeface="Arial"/>
              <a:buChar char="•"/>
            </a:pPr>
            <a:r>
              <a:rPr lang="es-ES"/>
              <a:t>Optimización de costos: Puede utilizar recursos de nube pública para cargas de trabajo menos críticas, mientras mantiene datos sensibles en una nube privada.</a:t>
            </a:r>
            <a:endParaRPr/>
          </a:p>
          <a:p>
            <a:pPr indent="-171450" lvl="1" marL="628650" rtl="0" algn="l">
              <a:spcBef>
                <a:spcPts val="0"/>
              </a:spcBef>
              <a:spcAft>
                <a:spcPts val="0"/>
              </a:spcAft>
              <a:buClr>
                <a:schemeClr val="dk1"/>
              </a:buClr>
              <a:buSzPts val="1200"/>
              <a:buFont typeface="Arial"/>
              <a:buChar char="•"/>
            </a:pPr>
            <a:r>
              <a:rPr lang="es-ES"/>
              <a:t>Escalabilidad: Permite a las empresas escalar rápidamente en la nube pública cuando la demanda aumenta, sin sacrificar la seguridad de la nube privada.</a:t>
            </a:r>
            <a:endParaRPr/>
          </a:p>
          <a:p>
            <a:pPr indent="-95250" lvl="1" marL="628650" rtl="0" algn="l">
              <a:spcBef>
                <a:spcPts val="0"/>
              </a:spcBef>
              <a:spcAft>
                <a:spcPts val="0"/>
              </a:spcAft>
              <a:buClr>
                <a:schemeClr val="dk1"/>
              </a:buClr>
              <a:buSzPts val="1200"/>
              <a:buFont typeface="Arial"/>
              <a:buNone/>
            </a:pPr>
            <a:r>
              <a:t/>
            </a:r>
            <a:endParaRPr/>
          </a:p>
          <a:p>
            <a:pPr indent="-95250" lvl="1" marL="62865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rPr lang="es-ES"/>
              <a:t>IAAS: Proporciona infraestructura de computación virtualizada a través de Internet. Esto incluye recursos como servidores, almacenamiento y redes. Los usuarios tienen control sobre el sistema operativo y las aplicaciones, pero no sobre la infraestructura subyacente. EC2 AWS, VMs Azure, …</a:t>
            </a:r>
            <a:br>
              <a:rPr lang="es-ES"/>
            </a:br>
            <a:endParaRPr/>
          </a:p>
          <a:p>
            <a:pPr indent="0" lvl="0" marL="0" rtl="0" algn="l">
              <a:spcBef>
                <a:spcPts val="0"/>
              </a:spcBef>
              <a:spcAft>
                <a:spcPts val="0"/>
              </a:spcAft>
              <a:buClr>
                <a:schemeClr val="dk1"/>
              </a:buClr>
              <a:buSzPts val="1200"/>
              <a:buFont typeface="Arial"/>
              <a:buNone/>
            </a:pPr>
            <a:r>
              <a:rPr lang="es-ES"/>
              <a:t>SAAS: Proporciona software a través de Internet, donde los usuarios pueden acceder a aplicaciones sin necesidad de instalar o gestionar el software en sus dispositivos. El proveedor gestiona la infraestructura, el mantenimiento y las actualizaciones.</a:t>
            </a:r>
            <a:br>
              <a:rPr lang="es-ES"/>
            </a:br>
            <a:endParaRPr/>
          </a:p>
          <a:p>
            <a:pPr indent="0" lvl="0" marL="0" rtl="0" algn="l">
              <a:spcBef>
                <a:spcPts val="0"/>
              </a:spcBef>
              <a:spcAft>
                <a:spcPts val="0"/>
              </a:spcAft>
              <a:buClr>
                <a:schemeClr val="dk1"/>
              </a:buClr>
              <a:buSzPts val="1200"/>
              <a:buFont typeface="Arial"/>
              <a:buNone/>
            </a:pPr>
            <a:r>
              <a:rPr lang="es-ES"/>
              <a:t>PAAS: Proporciona una plataforma completa para desarrollar, ejecutar y gestionar aplicaciones sin tener que lidiar con la complejidad de la infraestructura subyacente. Esto incluye herramientas de desarrollo, middleware, bases de datos y otros servicios.</a:t>
            </a:r>
            <a:endParaRPr/>
          </a:p>
        </p:txBody>
      </p:sp>
      <p:sp>
        <p:nvSpPr>
          <p:cNvPr id="128" name="Google Shape;12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57" name="Google Shape;757;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ES"/>
              <a:t>1. Aplicar principio de mínimo privilegio (PoLP)</a:t>
            </a:r>
            <a:endParaRPr/>
          </a:p>
          <a:p>
            <a:pPr indent="-76200" lvl="0" marL="0" rtl="0" algn="l">
              <a:spcBef>
                <a:spcPts val="0"/>
              </a:spcBef>
              <a:spcAft>
                <a:spcPts val="0"/>
              </a:spcAft>
              <a:buClr>
                <a:schemeClr val="dk1"/>
              </a:buClr>
              <a:buSzPts val="1200"/>
              <a:buFont typeface="Arial"/>
              <a:buChar char="•"/>
            </a:pPr>
            <a:r>
              <a:rPr b="0" lang="es-ES"/>
              <a:t>Descripción: El principio de mínimo privilegio (PoLP) es una práctica de seguridad que establece que los usuarios, aplicaciones y sistemas deben tener solo los permisos necesarios para realizar sus tareas específicas. Esto reduce la superficie de ataque y limita el daño potencial en caso de que un recurso sea comprometido.</a:t>
            </a:r>
            <a:endParaRPr/>
          </a:p>
          <a:p>
            <a:pPr indent="-76200" lvl="0" marL="0" rtl="0" algn="l">
              <a:spcBef>
                <a:spcPts val="0"/>
              </a:spcBef>
              <a:spcAft>
                <a:spcPts val="0"/>
              </a:spcAft>
              <a:buClr>
                <a:schemeClr val="dk1"/>
              </a:buClr>
              <a:buSzPts val="1200"/>
              <a:buFont typeface="Arial"/>
              <a:buChar char="•"/>
            </a:pPr>
            <a:r>
              <a:rPr b="0" lang="es-ES"/>
              <a:t>Implementación en AWS: En AWS, esto se puede lograr utilizando políticas de IAM (Identity and Access Management) para definir roles y permisos específicos para usuarios y servicios. Al crear roles con acceso restringido y revisar regularmente las políticas, las organizaciones pueden asegurarse de que solo se otorguen los permisos imprescindibles.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2. Autenticación Multi-Factor (MFA)</a:t>
            </a:r>
            <a:endParaRPr/>
          </a:p>
          <a:p>
            <a:pPr indent="-76200" lvl="0" marL="0" rtl="0" algn="l">
              <a:spcBef>
                <a:spcPts val="0"/>
              </a:spcBef>
              <a:spcAft>
                <a:spcPts val="0"/>
              </a:spcAft>
              <a:buClr>
                <a:schemeClr val="dk1"/>
              </a:buClr>
              <a:buSzPts val="1200"/>
              <a:buFont typeface="Arial"/>
              <a:buChar char="•"/>
            </a:pPr>
            <a:r>
              <a:rPr b="0" lang="es-ES"/>
              <a:t>Descripción: La autenticación multi-factor (MFA) es un método de seguridad que requiere más de una forma de verificación para acceder a una cuenta o sistema. Esto agrega una capa adicional de protección más allá de solo una contraseña.</a:t>
            </a:r>
            <a:endParaRPr/>
          </a:p>
          <a:p>
            <a:pPr indent="-76200" lvl="0" marL="0" rtl="0" algn="l">
              <a:spcBef>
                <a:spcPts val="0"/>
              </a:spcBef>
              <a:spcAft>
                <a:spcPts val="0"/>
              </a:spcAft>
              <a:buClr>
                <a:schemeClr val="dk1"/>
              </a:buClr>
              <a:buSzPts val="1200"/>
              <a:buFont typeface="Arial"/>
              <a:buChar char="•"/>
            </a:pPr>
            <a:r>
              <a:rPr b="0" lang="es-ES"/>
              <a:t>Implementación en AWS: AWS permite habilitar MFA para cuentas de usuario de IAM y también para la cuenta raíz. Esto puede incluir algo que el usuario sabe (contraseña) y algo que el usuario tiene (un dispositivo móvil que genera un código). Habilitar MFA reduce significativamente el riesgo de accesos no autorizados.</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3. Bloquear acceso público en los Buckets</a:t>
            </a:r>
            <a:endParaRPr/>
          </a:p>
          <a:p>
            <a:pPr indent="-76200" lvl="0" marL="0" rtl="0" algn="l">
              <a:spcBef>
                <a:spcPts val="0"/>
              </a:spcBef>
              <a:spcAft>
                <a:spcPts val="0"/>
              </a:spcAft>
              <a:buClr>
                <a:schemeClr val="dk1"/>
              </a:buClr>
              <a:buSzPts val="1200"/>
              <a:buFont typeface="Arial"/>
              <a:buChar char="•"/>
            </a:pPr>
            <a:r>
              <a:rPr b="0" lang="es-ES"/>
              <a:t>Descripción: Los buckets de Amazon S3 pueden configurarse para permitir o denegar el acceso público. Bloquear el acceso público es fundamental para proteger datos sensibles y evitar exposiciones accidentales.</a:t>
            </a:r>
            <a:endParaRPr/>
          </a:p>
          <a:p>
            <a:pPr indent="-76200" lvl="0" marL="0" rtl="0" algn="l">
              <a:spcBef>
                <a:spcPts val="0"/>
              </a:spcBef>
              <a:spcAft>
                <a:spcPts val="0"/>
              </a:spcAft>
              <a:buClr>
                <a:schemeClr val="dk1"/>
              </a:buClr>
              <a:buSzPts val="1200"/>
              <a:buFont typeface="Arial"/>
              <a:buChar char="•"/>
            </a:pPr>
            <a:r>
              <a:rPr b="0" lang="es-ES"/>
              <a:t>Implementación en AWS: AWS proporciona configuraciones específicas para bloquear el acceso público a todos los buckets o a buckets individuales. Además, se recomienda utilizar políticas de bucket para controlar el acceso y asegurarse de que solo los usuarios autorizados tengan acceso a la información almacenada.</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4. Definir Security Groups y VPCs</a:t>
            </a:r>
            <a:endParaRPr b="1"/>
          </a:p>
          <a:p>
            <a:pPr indent="-76200" lvl="0" marL="0" rtl="0" algn="l">
              <a:spcBef>
                <a:spcPts val="0"/>
              </a:spcBef>
              <a:spcAft>
                <a:spcPts val="0"/>
              </a:spcAft>
              <a:buClr>
                <a:schemeClr val="dk1"/>
              </a:buClr>
              <a:buSzPts val="1200"/>
              <a:buFont typeface="Arial"/>
              <a:buChar char="•"/>
            </a:pPr>
            <a:r>
              <a:rPr b="0" lang="es-ES"/>
              <a:t>Descripción: Los Security Groups actúan como firewalls virtuales para controlar el tráfico hacia y desde las instancias de Amazon EC2. Las VPCs (Virtual Private Clouds) permiten crear entornos de red aislados.</a:t>
            </a:r>
            <a:endParaRPr/>
          </a:p>
          <a:p>
            <a:pPr indent="-76200" lvl="0" marL="0" rtl="0" algn="l">
              <a:spcBef>
                <a:spcPts val="0"/>
              </a:spcBef>
              <a:spcAft>
                <a:spcPts val="0"/>
              </a:spcAft>
              <a:buClr>
                <a:schemeClr val="dk1"/>
              </a:buClr>
              <a:buSzPts val="1200"/>
              <a:buFont typeface="Arial"/>
              <a:buChar char="•"/>
            </a:pPr>
            <a:r>
              <a:rPr b="0" lang="es-ES"/>
              <a:t>Implementación en AWS: Al definir Security Groups, los usuarios pueden establecer reglas para el tráfico entrante y saliente, permitiendo solo conexiones específicas. Las VPCs permiten segmentar el entorno, creando subredes públicas y privadas, lo que mejora la seguridad general de la infraestructura.</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5. Utilizar el AWS WAF</a:t>
            </a:r>
            <a:endParaRPr/>
          </a:p>
          <a:p>
            <a:pPr indent="-76200" lvl="0" marL="0" rtl="0" algn="l">
              <a:spcBef>
                <a:spcPts val="0"/>
              </a:spcBef>
              <a:spcAft>
                <a:spcPts val="0"/>
              </a:spcAft>
              <a:buClr>
                <a:schemeClr val="dk1"/>
              </a:buClr>
              <a:buSzPts val="1200"/>
              <a:buFont typeface="Arial"/>
              <a:buChar char="•"/>
            </a:pPr>
            <a:r>
              <a:rPr b="0" lang="es-ES"/>
              <a:t>Descripción: AWS WAF (Web Application Firewall) protege las aplicaciones web de ataques comunes como inyecciones SQL y scripting entre sitios (XSS).</a:t>
            </a:r>
            <a:endParaRPr/>
          </a:p>
          <a:p>
            <a:pPr indent="-76200" lvl="0" marL="0" rtl="0" algn="l">
              <a:spcBef>
                <a:spcPts val="0"/>
              </a:spcBef>
              <a:spcAft>
                <a:spcPts val="0"/>
              </a:spcAft>
              <a:buClr>
                <a:schemeClr val="dk1"/>
              </a:buClr>
              <a:buSzPts val="1200"/>
              <a:buFont typeface="Arial"/>
              <a:buChar char="•"/>
            </a:pPr>
            <a:r>
              <a:rPr b="0" lang="es-ES"/>
              <a:t>Implementación en AWS: AWS WAF permite a los usuarios definir reglas personalizadas para filtrar el tráfico web, bloqueando solicitudes no deseadas y permitiendo solo el tráfico legítimo. Esto ayuda a mantener la integridad y la disponibilidad de las aplicaciones web.</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6. Habilitar IMDSv2 en las instancias siempre que sea posible</a:t>
            </a:r>
            <a:endParaRPr/>
          </a:p>
          <a:p>
            <a:pPr indent="-76200" lvl="0" marL="0" rtl="0" algn="l">
              <a:spcBef>
                <a:spcPts val="0"/>
              </a:spcBef>
              <a:spcAft>
                <a:spcPts val="0"/>
              </a:spcAft>
              <a:buClr>
                <a:schemeClr val="dk1"/>
              </a:buClr>
              <a:buSzPts val="1200"/>
              <a:buFont typeface="Arial"/>
              <a:buChar char="•"/>
            </a:pPr>
            <a:r>
              <a:rPr b="0" lang="es-ES"/>
              <a:t>Descripción: IMDSv2 (Instance Metadata Service version 2) proporciona una forma más segura de acceder a los metadatos de la instancia de EC2. La versión 2 incluye protección contra ataques de reutilización de tokens.</a:t>
            </a:r>
            <a:endParaRPr/>
          </a:p>
          <a:p>
            <a:pPr indent="-76200" lvl="0" marL="0" rtl="0" algn="l">
              <a:spcBef>
                <a:spcPts val="0"/>
              </a:spcBef>
              <a:spcAft>
                <a:spcPts val="0"/>
              </a:spcAft>
              <a:buClr>
                <a:schemeClr val="dk1"/>
              </a:buClr>
              <a:buSzPts val="1200"/>
              <a:buFont typeface="Arial"/>
              <a:buChar char="•"/>
            </a:pPr>
            <a:r>
              <a:rPr b="0" lang="es-ES"/>
              <a:t>Implementación en AWS: Habilitar IMDSv2 implica que las instancias solo acepten solicitudes de metadatos si se proporciona un token de sesión válido. Esto mejora la seguridad al prevenir el acceso no autorizado a los metadatos de la instancia.</a:t>
            </a:r>
            <a:endParaRPr/>
          </a:p>
          <a:p>
            <a:pPr indent="0" lvl="0" marL="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7. Aplicar monitorización continua (CloudTrail, CloudWatch, …)</a:t>
            </a:r>
            <a:endParaRPr/>
          </a:p>
          <a:p>
            <a:pPr indent="-76200" lvl="0" marL="0" rtl="0" algn="l">
              <a:spcBef>
                <a:spcPts val="0"/>
              </a:spcBef>
              <a:spcAft>
                <a:spcPts val="0"/>
              </a:spcAft>
              <a:buClr>
                <a:schemeClr val="dk1"/>
              </a:buClr>
              <a:buSzPts val="1200"/>
              <a:buFont typeface="Arial"/>
              <a:buChar char="•"/>
            </a:pPr>
            <a:r>
              <a:rPr b="0" lang="es-ES"/>
              <a:t>Descripción: La monitorización continua es esencial para la detección de anomalías y la respuesta a incidentes en tiempo real. AWS ofrece herramientas como CloudTrail y CloudWatch para supervisar la actividad y el rendimiento.</a:t>
            </a:r>
            <a:endParaRPr/>
          </a:p>
          <a:p>
            <a:pPr indent="-76200" lvl="0" marL="0" rtl="0" algn="l">
              <a:spcBef>
                <a:spcPts val="0"/>
              </a:spcBef>
              <a:spcAft>
                <a:spcPts val="0"/>
              </a:spcAft>
              <a:buClr>
                <a:schemeClr val="dk1"/>
              </a:buClr>
              <a:buSzPts val="1200"/>
              <a:buFont typeface="Arial"/>
              <a:buChar char="•"/>
            </a:pPr>
            <a:r>
              <a:rPr b="0" lang="es-ES"/>
              <a:t>Implementación en AWS:</a:t>
            </a:r>
            <a:endParaRPr/>
          </a:p>
          <a:p>
            <a:pPr indent="-285750" lvl="1" marL="742950" rtl="0" algn="l">
              <a:spcBef>
                <a:spcPts val="0"/>
              </a:spcBef>
              <a:spcAft>
                <a:spcPts val="0"/>
              </a:spcAft>
              <a:buClr>
                <a:schemeClr val="dk1"/>
              </a:buClr>
              <a:buSzPts val="1200"/>
              <a:buFont typeface="Arial"/>
              <a:buChar char="•"/>
            </a:pPr>
            <a:r>
              <a:rPr b="0" lang="es-ES"/>
              <a:t>AWS CloudTrail permite registrar y auditar llamadas a la API de AWS, lo que proporciona un historial de acciones realizadas en la cuenta y ayuda a identificar cambios no autorizados.</a:t>
            </a:r>
            <a:endParaRPr/>
          </a:p>
          <a:p>
            <a:pPr indent="-285750" lvl="1" marL="742950" rtl="0" algn="l">
              <a:spcBef>
                <a:spcPts val="0"/>
              </a:spcBef>
              <a:spcAft>
                <a:spcPts val="0"/>
              </a:spcAft>
              <a:buClr>
                <a:schemeClr val="dk1"/>
              </a:buClr>
              <a:buSzPts val="1200"/>
              <a:buFont typeface="Arial"/>
              <a:buChar char="•"/>
            </a:pPr>
            <a:r>
              <a:rPr b="0" lang="es-ES"/>
              <a:t>Amazon CloudWatch supervisa los recursos de AWS y las aplicaciones, permitiendo a los usuarios establecer alarmas basadas en métricas y recibir notificaciones en caso de comportamientos inusuales.</a:t>
            </a:r>
            <a:endParaRPr/>
          </a:p>
          <a:p>
            <a:pPr indent="0" lvl="1" marL="457200" rtl="0" algn="l">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rPr b="1" lang="es-ES"/>
              <a:t>Resumen</a:t>
            </a:r>
            <a:endParaRPr/>
          </a:p>
          <a:p>
            <a:pPr indent="0" lvl="0" marL="0" rtl="0" algn="l">
              <a:spcBef>
                <a:spcPts val="0"/>
              </a:spcBef>
              <a:spcAft>
                <a:spcPts val="0"/>
              </a:spcAft>
              <a:buNone/>
            </a:pPr>
            <a:r>
              <a:rPr lang="es-ES"/>
              <a:t>Implementar estas medidas de mitigación de riesgo en AWS ayuda a las organizaciones a fortalecer su postura de seguridad, proteger datos sensibles y garantizar el cumplimiento normativo. Estas prácticas son esenciales para gestionar y mitigar amenazas en entornos de nube.</a:t>
            </a:r>
            <a:br>
              <a:rPr lang="es-ES"/>
            </a:br>
            <a:endParaRPr/>
          </a:p>
        </p:txBody>
      </p:sp>
      <p:sp>
        <p:nvSpPr>
          <p:cNvPr id="767" name="Google Shape;767;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778" name="Google Shape;778;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s-ES"/>
              <a:t>El modelo de responsabilidad compartida de AWS (Amazon Web Services) define la división de responsabilidades entre AWS y sus clientes en cuanto a la seguridad y el cumplimiento normativo en la nube. Este modelo es fundamental para entender cómo se gestionan la seguridad y la protección de los datos en la infraestructura de AWS.</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s-ES"/>
              <a:t>Responsabilidad de AWS: </a:t>
            </a:r>
            <a:endParaRPr/>
          </a:p>
          <a:p>
            <a:pPr indent="-171450" lvl="0" marL="171450" rtl="0" algn="l">
              <a:spcBef>
                <a:spcPts val="0"/>
              </a:spcBef>
              <a:spcAft>
                <a:spcPts val="0"/>
              </a:spcAft>
              <a:buClr>
                <a:schemeClr val="dk1"/>
              </a:buClr>
              <a:buSzPts val="1200"/>
              <a:buFont typeface="Arial"/>
              <a:buChar char="•"/>
            </a:pPr>
            <a:r>
              <a:rPr lang="es-ES"/>
              <a:t>AWS es responsable de la seguridad de la nube. Esto incluye la protección de la infraestructura física que compone los servicios en la nube, como los centros de datos, los servidores, el almacenamiento y las redes. Las responsabilidades de AWS incluyen:</a:t>
            </a:r>
            <a:endParaRPr/>
          </a:p>
          <a:p>
            <a:pPr indent="-171450" lvl="1" marL="628650" rtl="0" algn="l">
              <a:spcBef>
                <a:spcPts val="0"/>
              </a:spcBef>
              <a:spcAft>
                <a:spcPts val="0"/>
              </a:spcAft>
              <a:buClr>
                <a:schemeClr val="dk1"/>
              </a:buClr>
              <a:buSzPts val="1200"/>
              <a:buFont typeface="Arial"/>
              <a:buChar char="•"/>
            </a:pPr>
            <a:r>
              <a:rPr lang="es-ES"/>
              <a:t>Seguridad física (control de acceso a los centros de datos, seguridad de la instalación).</a:t>
            </a:r>
            <a:endParaRPr/>
          </a:p>
          <a:p>
            <a:pPr indent="-171450" lvl="1" marL="628650" rtl="0" algn="l">
              <a:spcBef>
                <a:spcPts val="0"/>
              </a:spcBef>
              <a:spcAft>
                <a:spcPts val="0"/>
              </a:spcAft>
              <a:buClr>
                <a:schemeClr val="dk1"/>
              </a:buClr>
              <a:buSzPts val="1200"/>
              <a:buFont typeface="Arial"/>
              <a:buChar char="•"/>
            </a:pPr>
            <a:r>
              <a:rPr lang="es-ES"/>
              <a:t>Seguridad de la infraestructura (hardware y software subyacentes).</a:t>
            </a:r>
            <a:endParaRPr/>
          </a:p>
          <a:p>
            <a:pPr indent="-171450" lvl="1" marL="628650" rtl="0" algn="l">
              <a:spcBef>
                <a:spcPts val="0"/>
              </a:spcBef>
              <a:spcAft>
                <a:spcPts val="0"/>
              </a:spcAft>
              <a:buClr>
                <a:schemeClr val="dk1"/>
              </a:buClr>
              <a:buSzPts val="1200"/>
              <a:buFont typeface="Arial"/>
              <a:buChar char="•"/>
            </a:pPr>
            <a:r>
              <a:rPr lang="es-ES"/>
              <a:t>Seguridad de la red (protección contra ataques DDoS, firewall).</a:t>
            </a:r>
            <a:endParaRPr/>
          </a:p>
          <a:p>
            <a:pPr indent="-171450" lvl="1" marL="628650" rtl="0" algn="l">
              <a:spcBef>
                <a:spcPts val="0"/>
              </a:spcBef>
              <a:spcAft>
                <a:spcPts val="0"/>
              </a:spcAft>
              <a:buClr>
                <a:schemeClr val="dk1"/>
              </a:buClr>
              <a:buSzPts val="1200"/>
              <a:buFont typeface="Arial"/>
              <a:buChar char="•"/>
            </a:pPr>
            <a:r>
              <a:rPr lang="es-ES"/>
              <a:t>Cumplimiento de normativas y certificaciones (ISO, PCI DSS, HIPAA, etc.).</a:t>
            </a:r>
            <a:endParaRPr/>
          </a:p>
          <a:p>
            <a:pPr indent="0" lvl="1" marL="45720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rPr lang="es-ES"/>
              <a:t>Responsabilidad del Cliente:</a:t>
            </a:r>
            <a:endParaRPr/>
          </a:p>
          <a:p>
            <a:pPr indent="-171450" lvl="0" marL="171450" rtl="0" algn="l">
              <a:spcBef>
                <a:spcPts val="0"/>
              </a:spcBef>
              <a:spcAft>
                <a:spcPts val="0"/>
              </a:spcAft>
              <a:buClr>
                <a:schemeClr val="dk1"/>
              </a:buClr>
              <a:buSzPts val="1200"/>
              <a:buFont typeface="Arial"/>
              <a:buChar char="•"/>
            </a:pPr>
            <a:r>
              <a:rPr lang="es-ES"/>
              <a:t> Los clientes son responsables de la seguridad en la nube. Esto implica que deben gestionar la seguridad de sus aplicaciones, datos y configuraciones en los servicios de AWS que utilizan. Las responsabilidades del cliente incluyen:</a:t>
            </a:r>
            <a:endParaRPr/>
          </a:p>
          <a:p>
            <a:pPr indent="-171450" lvl="1" marL="628650" rtl="0" algn="l">
              <a:spcBef>
                <a:spcPts val="0"/>
              </a:spcBef>
              <a:spcAft>
                <a:spcPts val="0"/>
              </a:spcAft>
              <a:buClr>
                <a:schemeClr val="dk1"/>
              </a:buClr>
              <a:buSzPts val="1200"/>
              <a:buFont typeface="Arial"/>
              <a:buChar char="•"/>
            </a:pPr>
            <a:r>
              <a:rPr lang="es-ES"/>
              <a:t>Configuración de la seguridad de la red (grupos de seguridad, listas de control de acceso).</a:t>
            </a:r>
            <a:endParaRPr/>
          </a:p>
          <a:p>
            <a:pPr indent="-171450" lvl="1" marL="628650" rtl="0" algn="l">
              <a:spcBef>
                <a:spcPts val="0"/>
              </a:spcBef>
              <a:spcAft>
                <a:spcPts val="0"/>
              </a:spcAft>
              <a:buClr>
                <a:schemeClr val="dk1"/>
              </a:buClr>
              <a:buSzPts val="1200"/>
              <a:buFont typeface="Arial"/>
              <a:buChar char="•"/>
            </a:pPr>
            <a:r>
              <a:rPr lang="es-ES"/>
              <a:t>Gestión de identidad y acceso (usuarios, roles y políticas de IAM).Protección de datos (cifrado de datos en reposo y en tránsito).</a:t>
            </a:r>
            <a:endParaRPr/>
          </a:p>
          <a:p>
            <a:pPr indent="-171450" lvl="1" marL="628650" rtl="0" algn="l">
              <a:spcBef>
                <a:spcPts val="0"/>
              </a:spcBef>
              <a:spcAft>
                <a:spcPts val="0"/>
              </a:spcAft>
              <a:buClr>
                <a:schemeClr val="dk1"/>
              </a:buClr>
              <a:buSzPts val="1200"/>
              <a:buFont typeface="Arial"/>
              <a:buChar char="•"/>
            </a:pPr>
            <a:r>
              <a:rPr lang="es-ES"/>
              <a:t>Monitoreo y auditoría (uso de servicios como AWS CloudTrail y Amazon CloudWatch).</a:t>
            </a:r>
            <a:endParaRPr/>
          </a:p>
          <a:p>
            <a:pPr indent="-171450" lvl="1" marL="628650" rtl="0" algn="l">
              <a:spcBef>
                <a:spcPts val="0"/>
              </a:spcBef>
              <a:spcAft>
                <a:spcPts val="0"/>
              </a:spcAft>
              <a:buClr>
                <a:schemeClr val="dk1"/>
              </a:buClr>
              <a:buSzPts val="1200"/>
              <a:buFont typeface="Arial"/>
              <a:buChar char="•"/>
            </a:pPr>
            <a:r>
              <a:rPr lang="es-ES"/>
              <a:t>Cumplimiento de normativas y políticas internas.</a:t>
            </a:r>
            <a:endParaRPr/>
          </a:p>
          <a:p>
            <a:pPr indent="-95250" lvl="1" marL="628650" rtl="0" algn="l">
              <a:spcBef>
                <a:spcPts val="0"/>
              </a:spcBef>
              <a:spcAft>
                <a:spcPts val="0"/>
              </a:spcAft>
              <a:buClr>
                <a:schemeClr val="dk1"/>
              </a:buClr>
              <a:buSzPts val="1200"/>
              <a:buFont typeface="Arial"/>
              <a:buNone/>
            </a:pPr>
            <a:r>
              <a:t/>
            </a:r>
            <a:endParaRPr/>
          </a:p>
          <a:p>
            <a:pPr indent="0" lvl="0" marL="0" marR="0" rtl="0" algn="l">
              <a:lnSpc>
                <a:spcPct val="100000"/>
              </a:lnSpc>
              <a:spcBef>
                <a:spcPts val="0"/>
              </a:spcBef>
              <a:spcAft>
                <a:spcPts val="0"/>
              </a:spcAft>
              <a:buClr>
                <a:schemeClr val="dk1"/>
              </a:buClr>
              <a:buSzPts val="1200"/>
              <a:buFont typeface="Arial"/>
              <a:buNone/>
            </a:pPr>
            <a:r>
              <a:rPr lang="es-ES"/>
              <a:t>Este modelo es crucial porque ayuda a las organizaciones a entender sus obligaciones en el uso de la nube y a establecer prácticas de seguridad adecuadas. Promueve una colaboración eficaz entre AWS y sus clientes, asegurando que ambos lados asuman sus responsabilidades para mantener un entorno seguro.</a:t>
            </a:r>
            <a:endParaRPr/>
          </a:p>
          <a:p>
            <a:pPr indent="0" lvl="0" marL="0" rtl="0" algn="l">
              <a:spcBef>
                <a:spcPts val="0"/>
              </a:spcBef>
              <a:spcAft>
                <a:spcPts val="0"/>
              </a:spcAft>
              <a:buClr>
                <a:schemeClr val="dk1"/>
              </a:buClr>
              <a:buSzPts val="1200"/>
              <a:buFont typeface="Arial"/>
              <a:buNone/>
            </a:pPr>
            <a:r>
              <a:t/>
            </a:r>
            <a:endParaRPr/>
          </a:p>
          <a:p>
            <a:pPr indent="0" lvl="0" marL="0" marR="0" rtl="0" algn="l">
              <a:lnSpc>
                <a:spcPct val="100000"/>
              </a:lnSpc>
              <a:spcBef>
                <a:spcPts val="0"/>
              </a:spcBef>
              <a:spcAft>
                <a:spcPts val="0"/>
              </a:spcAft>
              <a:buClr>
                <a:schemeClr val="dk1"/>
              </a:buClr>
              <a:buSzPts val="1200"/>
              <a:buFont typeface="Arial"/>
              <a:buNone/>
            </a:pPr>
            <a:r>
              <a:rPr lang="es-ES"/>
              <a:t>El modelo de responsabilidad compartida de AWS se basa en la colaboración en la seguridad de la nube. AWS se encarga de la seguridad de la infraestructura, mientras que los clientes son responsables de la seguridad de sus aplicaciones y datos. Esta división ayuda a las organizaciones a entender sus obligaciones y a implementar mejores prácticas de seguridad en la nube.</a:t>
            </a:r>
            <a:endParaRPr/>
          </a:p>
          <a:p>
            <a:pPr indent="0" lvl="0" marL="0" rtl="0" algn="l">
              <a:spcBef>
                <a:spcPts val="0"/>
              </a:spcBef>
              <a:spcAft>
                <a:spcPts val="0"/>
              </a:spcAft>
              <a:buClr>
                <a:schemeClr val="dk1"/>
              </a:buClr>
              <a:buSzPts val="1200"/>
              <a:buFont typeface="Arial"/>
              <a:buNone/>
            </a:pPr>
            <a:r>
              <a:t/>
            </a:r>
            <a:endParaRPr/>
          </a:p>
        </p:txBody>
      </p:sp>
      <p:sp>
        <p:nvSpPr>
          <p:cNvPr id="138" name="Google Shape;13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228600" rtl="0" algn="l">
              <a:spcBef>
                <a:spcPts val="0"/>
              </a:spcBef>
              <a:spcAft>
                <a:spcPts val="0"/>
              </a:spcAft>
              <a:buClr>
                <a:schemeClr val="dk1"/>
              </a:buClr>
              <a:buSzPts val="1200"/>
              <a:buFont typeface="Calibri"/>
              <a:buAutoNum type="arabicPeriod"/>
            </a:pPr>
            <a:r>
              <a:rPr lang="es-ES"/>
              <a:t>AWS -&gt; AWS es el líder del mercado en servicios en la nube. Ofrece una amplia gama de servicios, incluidos computación, almacenamiento, bases de datos, inteligencia artificial, y más.</a:t>
            </a:r>
            <a:endParaRPr/>
          </a:p>
          <a:p>
            <a:pPr indent="-228600" lvl="0" marL="228600" rtl="0" algn="l">
              <a:spcBef>
                <a:spcPts val="0"/>
              </a:spcBef>
              <a:spcAft>
                <a:spcPts val="0"/>
              </a:spcAft>
              <a:buClr>
                <a:schemeClr val="dk1"/>
              </a:buClr>
              <a:buSzPts val="1200"/>
              <a:buFont typeface="Calibri"/>
              <a:buAutoNum type="arabicPeriod"/>
            </a:pPr>
            <a:r>
              <a:rPr lang="es-ES"/>
              <a:t>AZURE -&gt; Microsoft Azure es la plataforma de nube de Microsoft, que proporciona servicios de computación, análisis, almacenamiento y redes.</a:t>
            </a:r>
            <a:endParaRPr/>
          </a:p>
          <a:p>
            <a:pPr indent="-228600" lvl="0" marL="228600" rtl="0" algn="l">
              <a:spcBef>
                <a:spcPts val="0"/>
              </a:spcBef>
              <a:spcAft>
                <a:spcPts val="0"/>
              </a:spcAft>
              <a:buClr>
                <a:schemeClr val="dk1"/>
              </a:buClr>
              <a:buSzPts val="1200"/>
              <a:buFont typeface="Calibri"/>
              <a:buAutoNum type="arabicPeriod"/>
            </a:pPr>
            <a:r>
              <a:rPr lang="es-ES"/>
              <a:t>GOOGLE CLOUD -&gt; GCP es la oferta de nube de Google, conocida por sus capacidades de análisis de datos y aprendizaje automático.</a:t>
            </a:r>
            <a:endParaRPr/>
          </a:p>
        </p:txBody>
      </p:sp>
      <p:sp>
        <p:nvSpPr>
          <p:cNvPr id="147" name="Google Shape;14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167" name="Google Shape;16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b="1" lang="es-ES"/>
              <a:t>Red Team </a:t>
            </a:r>
            <a:r>
              <a:rPr lang="es-ES"/>
              <a:t>es un grupo de expertos en ciberseguridad que simula ataques cibernéticos en una organización. Su objetivo es identificar vulnerabilidades en sistemas, aplicaciones y redes, empleando técnicas y herramientas similares a las que utilizarían los atacantes reales.</a:t>
            </a:r>
            <a:endParaRPr/>
          </a:p>
          <a:p>
            <a:pPr indent="0" lvl="0" marL="0" rtl="0" algn="l">
              <a:spcBef>
                <a:spcPts val="0"/>
              </a:spcBef>
              <a:spcAft>
                <a:spcPts val="0"/>
              </a:spcAft>
              <a:buClr>
                <a:schemeClr val="dk1"/>
              </a:buClr>
              <a:buSzPts val="1200"/>
              <a:buFont typeface="Calibri"/>
              <a:buNone/>
            </a:pPr>
            <a:r>
              <a:t/>
            </a:r>
            <a:endParaRPr/>
          </a:p>
          <a:p>
            <a:pPr indent="-76200" lvl="1" marL="457200" rtl="0" algn="l">
              <a:spcBef>
                <a:spcPts val="0"/>
              </a:spcBef>
              <a:spcAft>
                <a:spcPts val="0"/>
              </a:spcAft>
              <a:buClr>
                <a:schemeClr val="dk1"/>
              </a:buClr>
              <a:buSzPts val="1200"/>
              <a:buFont typeface="Arial"/>
              <a:buChar char="•"/>
            </a:pPr>
            <a:r>
              <a:rPr lang="es-ES"/>
              <a:t> Realizar pruebas de penetración (pentesting) para evaluar la seguridad de la infraestructura.</a:t>
            </a:r>
            <a:endParaRPr/>
          </a:p>
          <a:p>
            <a:pPr indent="-76200" lvl="1" marL="457200" rtl="0" algn="l">
              <a:spcBef>
                <a:spcPts val="0"/>
              </a:spcBef>
              <a:spcAft>
                <a:spcPts val="0"/>
              </a:spcAft>
              <a:buClr>
                <a:schemeClr val="dk1"/>
              </a:buClr>
              <a:buSzPts val="1200"/>
              <a:buFont typeface="Arial"/>
              <a:buChar char="•"/>
            </a:pPr>
            <a:r>
              <a:rPr lang="es-ES"/>
              <a:t> Utilizar técnicas de ingeniería social para evaluar la conciencia de seguridad de los empleados.</a:t>
            </a:r>
            <a:endParaRPr/>
          </a:p>
          <a:p>
            <a:pPr indent="-76200" lvl="1" marL="457200" rtl="0" algn="l">
              <a:spcBef>
                <a:spcPts val="0"/>
              </a:spcBef>
              <a:spcAft>
                <a:spcPts val="0"/>
              </a:spcAft>
              <a:buClr>
                <a:schemeClr val="dk1"/>
              </a:buClr>
              <a:buSzPts val="1200"/>
              <a:buFont typeface="Arial"/>
              <a:buChar char="•"/>
            </a:pPr>
            <a:r>
              <a:rPr lang="es-ES"/>
              <a:t> Generar informes sobre vulnerabilidades y recomendaciones para mejorar la seguridad.</a:t>
            </a:r>
            <a:endParaRPr/>
          </a:p>
          <a:p>
            <a:pPr indent="0" lvl="1" marL="457200" rtl="0" algn="l">
              <a:spcBef>
                <a:spcPts val="0"/>
              </a:spcBef>
              <a:spcAft>
                <a:spcPts val="0"/>
              </a:spcAft>
              <a:buClr>
                <a:schemeClr val="dk1"/>
              </a:buClr>
              <a:buSzPts val="1200"/>
              <a:buFont typeface="Arial"/>
              <a:buNone/>
            </a:pPr>
            <a:r>
              <a:t/>
            </a:r>
            <a:endParaRPr/>
          </a:p>
          <a:p>
            <a:pPr indent="-76200" lvl="1" marL="457200" rtl="0" algn="l">
              <a:spcBef>
                <a:spcPts val="0"/>
              </a:spcBef>
              <a:spcAft>
                <a:spcPts val="0"/>
              </a:spcAft>
              <a:buClr>
                <a:schemeClr val="dk1"/>
              </a:buClr>
              <a:buSzPts val="1200"/>
              <a:buFont typeface="Arial"/>
              <a:buChar char="•"/>
            </a:pPr>
            <a:r>
              <a:rPr b="1" lang="es-ES"/>
              <a:t> </a:t>
            </a:r>
            <a:r>
              <a:rPr b="0" lang="es-ES"/>
              <a:t>Enfoque</a:t>
            </a:r>
            <a:r>
              <a:rPr lang="es-ES"/>
              <a:t>: El Red Team actúa como un atacante, tratando de comprometer la seguridad de la organización para descubrir y reportar debilidades.</a:t>
            </a:r>
            <a:endParaRPr/>
          </a:p>
          <a:p>
            <a:pPr indent="0" lvl="1" marL="45720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rPr b="1" lang="es-ES"/>
              <a:t>Blue Team </a:t>
            </a:r>
            <a:r>
              <a:rPr lang="es-ES"/>
              <a:t>es el grupo responsable de la defensa de la organización. Se encarga de implementar medidas de seguridad, monitorear la infraestructura y responder a incidentes de seguridad.</a:t>
            </a:r>
            <a:endParaRPr/>
          </a:p>
          <a:p>
            <a:pPr indent="0" lvl="0" marL="0" rtl="0" algn="l">
              <a:spcBef>
                <a:spcPts val="0"/>
              </a:spcBef>
              <a:spcAft>
                <a:spcPts val="0"/>
              </a:spcAft>
              <a:buClr>
                <a:schemeClr val="dk1"/>
              </a:buClr>
              <a:buSzPts val="1200"/>
              <a:buFont typeface="Arial"/>
              <a:buNone/>
            </a:pPr>
            <a:r>
              <a:t/>
            </a:r>
            <a:endParaRPr/>
          </a:p>
          <a:p>
            <a:pPr indent="-76200" lvl="1" marL="457200" rtl="0" algn="l">
              <a:spcBef>
                <a:spcPts val="0"/>
              </a:spcBef>
              <a:spcAft>
                <a:spcPts val="0"/>
              </a:spcAft>
              <a:buClr>
                <a:schemeClr val="dk1"/>
              </a:buClr>
              <a:buSzPts val="1200"/>
              <a:buFont typeface="Arial"/>
              <a:buChar char="•"/>
            </a:pPr>
            <a:r>
              <a:rPr lang="es-ES"/>
              <a:t> Configurar y gestionar firewalls, sistemas de detección de intrusos (IDS) y otras herramientas de seguridad.</a:t>
            </a:r>
            <a:endParaRPr/>
          </a:p>
          <a:p>
            <a:pPr indent="-76200" lvl="1" marL="457200" rtl="0" algn="l">
              <a:spcBef>
                <a:spcPts val="0"/>
              </a:spcBef>
              <a:spcAft>
                <a:spcPts val="0"/>
              </a:spcAft>
              <a:buClr>
                <a:schemeClr val="dk1"/>
              </a:buClr>
              <a:buSzPts val="1200"/>
              <a:buFont typeface="Arial"/>
              <a:buChar char="•"/>
            </a:pPr>
            <a:r>
              <a:rPr lang="es-ES"/>
              <a:t> Monitorear el tráfico de red y los registros para detectar actividades sospechosas.</a:t>
            </a:r>
            <a:endParaRPr/>
          </a:p>
          <a:p>
            <a:pPr indent="-76200" lvl="1" marL="457200" rtl="0" algn="l">
              <a:spcBef>
                <a:spcPts val="0"/>
              </a:spcBef>
              <a:spcAft>
                <a:spcPts val="0"/>
              </a:spcAft>
              <a:buClr>
                <a:schemeClr val="dk1"/>
              </a:buClr>
              <a:buSzPts val="1200"/>
              <a:buFont typeface="Arial"/>
              <a:buChar char="•"/>
            </a:pPr>
            <a:r>
              <a:rPr lang="es-ES"/>
              <a:t> Responder a incidentes de seguridad y gestionar la recuperación.</a:t>
            </a:r>
            <a:endParaRPr/>
          </a:p>
          <a:p>
            <a:pPr indent="0" lvl="1" marL="457200" rtl="0" algn="l">
              <a:spcBef>
                <a:spcPts val="0"/>
              </a:spcBef>
              <a:spcAft>
                <a:spcPts val="0"/>
              </a:spcAft>
              <a:buClr>
                <a:schemeClr val="dk1"/>
              </a:buClr>
              <a:buSzPts val="1200"/>
              <a:buFont typeface="Arial"/>
              <a:buNone/>
            </a:pPr>
            <a:r>
              <a:t/>
            </a:r>
            <a:endParaRPr b="1"/>
          </a:p>
          <a:p>
            <a:pPr indent="-76200" lvl="1" marL="457200" rtl="0" algn="l">
              <a:spcBef>
                <a:spcPts val="0"/>
              </a:spcBef>
              <a:spcAft>
                <a:spcPts val="0"/>
              </a:spcAft>
              <a:buClr>
                <a:schemeClr val="dk1"/>
              </a:buClr>
              <a:buSzPts val="1200"/>
              <a:buFont typeface="Arial"/>
              <a:buChar char="•"/>
            </a:pPr>
            <a:r>
              <a:rPr b="0" lang="es-ES"/>
              <a:t>Enfoque</a:t>
            </a:r>
            <a:r>
              <a:rPr lang="es-ES"/>
              <a:t>: El Blue Team se enfoca en proteger la organización, utilizando estrategias proactivas y reactivas para salvaguardar los sistemas y datos.</a:t>
            </a:r>
            <a:endParaRPr/>
          </a:p>
          <a:p>
            <a:pPr indent="0" lvl="1" marL="457200" rtl="0" algn="l">
              <a:spcBef>
                <a:spcPts val="0"/>
              </a:spcBef>
              <a:spcAft>
                <a:spcPts val="0"/>
              </a:spcAft>
              <a:buClr>
                <a:schemeClr val="dk1"/>
              </a:buClr>
              <a:buSzPts val="1200"/>
              <a:buFont typeface="Arial"/>
              <a:buNone/>
            </a:pPr>
            <a:r>
              <a:t/>
            </a:r>
            <a:endParaRPr/>
          </a:p>
          <a:p>
            <a:pPr indent="0" lvl="0" marL="0" rtl="0" algn="l">
              <a:spcBef>
                <a:spcPts val="0"/>
              </a:spcBef>
              <a:spcAft>
                <a:spcPts val="0"/>
              </a:spcAft>
              <a:buClr>
                <a:schemeClr val="dk1"/>
              </a:buClr>
              <a:buSzPts val="1200"/>
              <a:buFont typeface="Arial"/>
              <a:buNone/>
            </a:pPr>
            <a:r>
              <a:t/>
            </a:r>
            <a:endParaRPr/>
          </a:p>
        </p:txBody>
      </p:sp>
      <p:sp>
        <p:nvSpPr>
          <p:cNvPr id="176" name="Google Shape;17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5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5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5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6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5" name="Google Shape;75;p6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6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6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6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6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1" name="Google Shape;81;p6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6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6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5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4" name="Google Shape;24;p5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5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0" name="Google Shape;30;p5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5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7" name="Google Shape;37;p5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5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5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3" name="Google Shape;43;p5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4" name="Google Shape;44;p5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5" name="Google Shape;45;p5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6" name="Google Shape;46;p5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5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5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6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6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6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1" name="Google Shape;61;p6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2" name="Google Shape;62;p6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6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6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6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62"/>
          <p:cNvSpPr/>
          <p:nvPr>
            <p:ph idx="2" type="pic"/>
          </p:nvPr>
        </p:nvSpPr>
        <p:spPr>
          <a:xfrm>
            <a:off x="5183188" y="987425"/>
            <a:ext cx="6172200" cy="4873625"/>
          </a:xfrm>
          <a:prstGeom prst="rect">
            <a:avLst/>
          </a:prstGeom>
          <a:noFill/>
          <a:ln>
            <a:noFill/>
          </a:ln>
        </p:spPr>
      </p:sp>
      <p:sp>
        <p:nvSpPr>
          <p:cNvPr id="68" name="Google Shape;68;p6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9" name="Google Shape;69;p6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3" name="Google Shape;13;p5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4" name="Google Shape;14;p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8.png"/><Relationship Id="rId6" Type="http://schemas.openxmlformats.org/officeDocument/2006/relationships/image" Target="../media/image4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22.png"/><Relationship Id="rId5" Type="http://schemas.openxmlformats.org/officeDocument/2006/relationships/image" Target="../media/image35.png"/><Relationship Id="rId6" Type="http://schemas.openxmlformats.org/officeDocument/2006/relationships/image" Target="../media/image33.png"/><Relationship Id="rId7" Type="http://schemas.openxmlformats.org/officeDocument/2006/relationships/image" Target="../media/image23.jpg"/></Relationships>
</file>

<file path=ppt/slides/_rels/slide13.xml.rels><?xml version="1.0" encoding="UTF-8" standalone="yes"?><Relationships xmlns="http://schemas.openxmlformats.org/package/2006/relationships"><Relationship Id="rId11" Type="http://schemas.openxmlformats.org/officeDocument/2006/relationships/image" Target="../media/image49.png"/><Relationship Id="rId10" Type="http://schemas.openxmlformats.org/officeDocument/2006/relationships/image" Target="../media/image27.png"/><Relationship Id="rId13" Type="http://schemas.openxmlformats.org/officeDocument/2006/relationships/image" Target="../media/image32.png"/><Relationship Id="rId12"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26.png"/><Relationship Id="rId9" Type="http://schemas.openxmlformats.org/officeDocument/2006/relationships/image" Target="../media/image21.png"/><Relationship Id="rId14" Type="http://schemas.openxmlformats.org/officeDocument/2006/relationships/image" Target="../media/image31.png"/><Relationship Id="rId5" Type="http://schemas.openxmlformats.org/officeDocument/2006/relationships/image" Target="../media/image17.png"/><Relationship Id="rId6" Type="http://schemas.openxmlformats.org/officeDocument/2006/relationships/image" Target="../media/image20.png"/><Relationship Id="rId7" Type="http://schemas.openxmlformats.org/officeDocument/2006/relationships/image" Target="../media/image25.jpg"/><Relationship Id="rId8" Type="http://schemas.openxmlformats.org/officeDocument/2006/relationships/image" Target="../media/image3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38.png"/><Relationship Id="rId5" Type="http://schemas.openxmlformats.org/officeDocument/2006/relationships/image" Target="../media/image34.png"/><Relationship Id="rId6" Type="http://schemas.openxmlformats.org/officeDocument/2006/relationships/image" Target="../media/image52.png"/><Relationship Id="rId7"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20" Type="http://schemas.openxmlformats.org/officeDocument/2006/relationships/image" Target="../media/image52.png"/><Relationship Id="rId11" Type="http://schemas.openxmlformats.org/officeDocument/2006/relationships/image" Target="../media/image49.png"/><Relationship Id="rId22" Type="http://schemas.openxmlformats.org/officeDocument/2006/relationships/image" Target="../media/image60.png"/><Relationship Id="rId10" Type="http://schemas.openxmlformats.org/officeDocument/2006/relationships/image" Target="../media/image27.png"/><Relationship Id="rId21" Type="http://schemas.openxmlformats.org/officeDocument/2006/relationships/image" Target="../media/image32.png"/><Relationship Id="rId13" Type="http://schemas.openxmlformats.org/officeDocument/2006/relationships/image" Target="../media/image35.png"/><Relationship Id="rId24" Type="http://schemas.openxmlformats.org/officeDocument/2006/relationships/image" Target="../media/image14.png"/><Relationship Id="rId12" Type="http://schemas.openxmlformats.org/officeDocument/2006/relationships/image" Target="../media/image22.png"/><Relationship Id="rId23"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26.png"/><Relationship Id="rId9" Type="http://schemas.openxmlformats.org/officeDocument/2006/relationships/image" Target="../media/image21.png"/><Relationship Id="rId15" Type="http://schemas.openxmlformats.org/officeDocument/2006/relationships/image" Target="../media/image23.jpg"/><Relationship Id="rId14" Type="http://schemas.openxmlformats.org/officeDocument/2006/relationships/image" Target="../media/image33.png"/><Relationship Id="rId17" Type="http://schemas.openxmlformats.org/officeDocument/2006/relationships/image" Target="../media/image65.png"/><Relationship Id="rId16" Type="http://schemas.openxmlformats.org/officeDocument/2006/relationships/image" Target="../media/image31.png"/><Relationship Id="rId5" Type="http://schemas.openxmlformats.org/officeDocument/2006/relationships/image" Target="../media/image17.png"/><Relationship Id="rId19" Type="http://schemas.openxmlformats.org/officeDocument/2006/relationships/image" Target="../media/image34.png"/><Relationship Id="rId6" Type="http://schemas.openxmlformats.org/officeDocument/2006/relationships/image" Target="../media/image20.png"/><Relationship Id="rId18" Type="http://schemas.openxmlformats.org/officeDocument/2006/relationships/image" Target="../media/image54.png"/><Relationship Id="rId7" Type="http://schemas.openxmlformats.org/officeDocument/2006/relationships/image" Target="../media/image25.jpg"/><Relationship Id="rId8" Type="http://schemas.openxmlformats.org/officeDocument/2006/relationships/image" Target="../media/image3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59.jpg"/><Relationship Id="rId5" Type="http://schemas.openxmlformats.org/officeDocument/2006/relationships/image" Target="../media/image63.png"/><Relationship Id="rId6" Type="http://schemas.openxmlformats.org/officeDocument/2006/relationships/image" Target="../media/image56.png"/><Relationship Id="rId7" Type="http://schemas.openxmlformats.org/officeDocument/2006/relationships/image" Target="../media/image62.png"/><Relationship Id="rId8" Type="http://schemas.openxmlformats.org/officeDocument/2006/relationships/image" Target="../media/image5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5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67.png"/><Relationship Id="rId5" Type="http://schemas.openxmlformats.org/officeDocument/2006/relationships/image" Target="../media/image61.png"/><Relationship Id="rId6" Type="http://schemas.openxmlformats.org/officeDocument/2006/relationships/image" Target="../media/image93.png"/><Relationship Id="rId7"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58.png"/><Relationship Id="rId5" Type="http://schemas.openxmlformats.org/officeDocument/2006/relationships/image" Target="../media/image66.png"/><Relationship Id="rId6" Type="http://schemas.openxmlformats.org/officeDocument/2006/relationships/image" Target="../media/image69.png"/><Relationship Id="rId7"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68.png"/><Relationship Id="rId5" Type="http://schemas.openxmlformats.org/officeDocument/2006/relationships/image" Target="../media/image64.png"/><Relationship Id="rId6" Type="http://schemas.openxmlformats.org/officeDocument/2006/relationships/image" Target="../media/image18.png"/><Relationship Id="rId7" Type="http://schemas.openxmlformats.org/officeDocument/2006/relationships/image" Target="../media/image7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79.png"/><Relationship Id="rId5"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98.png"/><Relationship Id="rId5"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76.png"/><Relationship Id="rId5" Type="http://schemas.openxmlformats.org/officeDocument/2006/relationships/image" Target="../media/image14.png"/><Relationship Id="rId6"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73.png"/><Relationship Id="rId5"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82.png"/><Relationship Id="rId6" Type="http://schemas.openxmlformats.org/officeDocument/2006/relationships/image" Target="../media/image7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84.png"/><Relationship Id="rId6" Type="http://schemas.openxmlformats.org/officeDocument/2006/relationships/image" Target="../media/image77.png"/><Relationship Id="rId7" Type="http://schemas.openxmlformats.org/officeDocument/2006/relationships/image" Target="../media/image7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5.jpg"/><Relationship Id="rId5"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87.png"/><Relationship Id="rId6" Type="http://schemas.openxmlformats.org/officeDocument/2006/relationships/image" Target="../media/image75.png"/><Relationship Id="rId7" Type="http://schemas.openxmlformats.org/officeDocument/2006/relationships/image" Target="../media/image78.png"/><Relationship Id="rId8" Type="http://schemas.openxmlformats.org/officeDocument/2006/relationships/image" Target="../media/image7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81.png"/><Relationship Id="rId6" Type="http://schemas.openxmlformats.org/officeDocument/2006/relationships/image" Target="../media/image80.png"/><Relationship Id="rId7" Type="http://schemas.openxmlformats.org/officeDocument/2006/relationships/image" Target="../media/image8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9.png"/><Relationship Id="rId4" Type="http://schemas.openxmlformats.org/officeDocument/2006/relationships/image" Target="../media/image88.png"/><Relationship Id="rId5" Type="http://schemas.openxmlformats.org/officeDocument/2006/relationships/image" Target="../media/image90.png"/><Relationship Id="rId6" Type="http://schemas.openxmlformats.org/officeDocument/2006/relationships/image" Target="../media/image92.png"/><Relationship Id="rId7"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9.png"/><Relationship Id="rId4" Type="http://schemas.openxmlformats.org/officeDocument/2006/relationships/image" Target="../media/image85.png"/><Relationship Id="rId5" Type="http://schemas.openxmlformats.org/officeDocument/2006/relationships/image" Target="../media/image103.png"/><Relationship Id="rId6" Type="http://schemas.openxmlformats.org/officeDocument/2006/relationships/image" Target="../media/image18.png"/><Relationship Id="rId7" Type="http://schemas.openxmlformats.org/officeDocument/2006/relationships/image" Target="../media/image8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9.png"/><Relationship Id="rId4" Type="http://schemas.openxmlformats.org/officeDocument/2006/relationships/image" Target="../media/image107.png"/><Relationship Id="rId5" Type="http://schemas.openxmlformats.org/officeDocument/2006/relationships/image" Target="../media/image100.png"/><Relationship Id="rId6" Type="http://schemas.openxmlformats.org/officeDocument/2006/relationships/image" Target="../media/image96.png"/><Relationship Id="rId7"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9.png"/><Relationship Id="rId4" Type="http://schemas.openxmlformats.org/officeDocument/2006/relationships/hyperlink" Target="about:blank" TargetMode="External"/><Relationship Id="rId5" Type="http://schemas.openxmlformats.org/officeDocument/2006/relationships/image" Target="../media/image18.png"/><Relationship Id="rId6" Type="http://schemas.openxmlformats.org/officeDocument/2006/relationships/image" Target="../media/image9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9.png"/><Relationship Id="rId4" Type="http://schemas.openxmlformats.org/officeDocument/2006/relationships/image" Target="../media/image89.png"/><Relationship Id="rId5" Type="http://schemas.openxmlformats.org/officeDocument/2006/relationships/image" Target="../media/image91.png"/><Relationship Id="rId6" Type="http://schemas.openxmlformats.org/officeDocument/2006/relationships/image" Target="../media/image99.png"/><Relationship Id="rId7"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9.png"/><Relationship Id="rId4" Type="http://schemas.openxmlformats.org/officeDocument/2006/relationships/image" Target="../media/image97.png"/><Relationship Id="rId5" Type="http://schemas.openxmlformats.org/officeDocument/2006/relationships/image" Target="../media/image109.png"/><Relationship Id="rId6"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04.png"/><Relationship Id="rId6" Type="http://schemas.openxmlformats.org/officeDocument/2006/relationships/image" Target="../media/image3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02.png"/><Relationship Id="rId6" Type="http://schemas.openxmlformats.org/officeDocument/2006/relationships/image" Target="../media/image108.png"/><Relationship Id="rId7" Type="http://schemas.openxmlformats.org/officeDocument/2006/relationships/image" Target="../media/image17.png"/><Relationship Id="rId8"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5.png"/><Relationship Id="rId6" Type="http://schemas.openxmlformats.org/officeDocument/2006/relationships/image" Target="../media/image3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10.png"/><Relationship Id="rId6" Type="http://schemas.openxmlformats.org/officeDocument/2006/relationships/image" Target="../media/image1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9.png"/><Relationship Id="rId4" Type="http://schemas.openxmlformats.org/officeDocument/2006/relationships/image" Target="../media/image105.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106.png"/><Relationship Id="rId4" Type="http://schemas.openxmlformats.org/officeDocument/2006/relationships/image" Target="../media/image9.png"/><Relationship Id="rId5" Type="http://schemas.openxmlformats.org/officeDocument/2006/relationships/image" Target="../media/image10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9.png"/><Relationship Id="rId4" Type="http://schemas.openxmlformats.org/officeDocument/2006/relationships/image" Target="../media/image113.png"/><Relationship Id="rId5" Type="http://schemas.openxmlformats.org/officeDocument/2006/relationships/image" Target="../media/image11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9.png"/><Relationship Id="rId4" Type="http://schemas.openxmlformats.org/officeDocument/2006/relationships/image" Target="../media/image114.png"/><Relationship Id="rId5" Type="http://schemas.openxmlformats.org/officeDocument/2006/relationships/image" Target="../media/image1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24.png"/><Relationship Id="rId5"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9.png"/><Relationship Id="rId4" Type="http://schemas.openxmlformats.org/officeDocument/2006/relationships/image" Target="../media/image111.png"/><Relationship Id="rId5" Type="http://schemas.openxmlformats.org/officeDocument/2006/relationships/image" Target="../media/image11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7.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19.png"/><Relationship Id="rId11" Type="http://schemas.openxmlformats.org/officeDocument/2006/relationships/image" Target="../media/image15.png"/><Relationship Id="rId10" Type="http://schemas.openxmlformats.org/officeDocument/2006/relationships/image" Target="../media/image13.jpg"/><Relationship Id="rId12" Type="http://schemas.openxmlformats.org/officeDocument/2006/relationships/image" Target="../media/image120.png"/><Relationship Id="rId9" Type="http://schemas.openxmlformats.org/officeDocument/2006/relationships/image" Target="../media/image12.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11.png"/><Relationship Id="rId8"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89" name="Google Shape;89;p1"/>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90" name="Google Shape;90;p1"/>
          <p:cNvSpPr/>
          <p:nvPr/>
        </p:nvSpPr>
        <p:spPr>
          <a:xfrm>
            <a:off x="723902" y="-1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91" name="Google Shape;91;p1"/>
          <p:cNvSpPr txBox="1"/>
          <p:nvPr>
            <p:ph type="ctrTitle"/>
          </p:nvPr>
        </p:nvSpPr>
        <p:spPr>
          <a:xfrm>
            <a:off x="89708" y="1041390"/>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4600">
                <a:solidFill>
                  <a:schemeClr val="lt1"/>
                </a:solidFill>
              </a:rPr>
              <a:t>Purple Team en AWS</a:t>
            </a:r>
            <a:endParaRPr sz="4600"/>
          </a:p>
        </p:txBody>
      </p:sp>
      <p:cxnSp>
        <p:nvCxnSpPr>
          <p:cNvPr id="92" name="Google Shape;92;p1"/>
          <p:cNvCxnSpPr/>
          <p:nvPr/>
        </p:nvCxnSpPr>
        <p:spPr>
          <a:xfrm rot="10800000">
            <a:off x="128585" y="3681408"/>
            <a:ext cx="5027615" cy="0"/>
          </a:xfrm>
          <a:prstGeom prst="straightConnector1">
            <a:avLst/>
          </a:prstGeom>
          <a:noFill/>
          <a:ln cap="flat" cmpd="sng" w="12700">
            <a:solidFill>
              <a:schemeClr val="accent2"/>
            </a:solidFill>
            <a:prstDash val="solid"/>
            <a:miter lim="800000"/>
            <a:headEnd len="sm" w="sm" type="none"/>
            <a:tailEnd len="sm" w="sm" type="none"/>
          </a:ln>
        </p:spPr>
      </p:cxnSp>
      <p:pic>
        <p:nvPicPr>
          <p:cNvPr id="93" name="Google Shape;93;p1"/>
          <p:cNvPicPr preferRelativeResize="0"/>
          <p:nvPr/>
        </p:nvPicPr>
        <p:blipFill rotWithShape="1">
          <a:blip r:embed="rId4">
            <a:alphaModFix/>
          </a:blip>
          <a:srcRect b="17631" l="1048" r="1105" t="2040"/>
          <a:stretch/>
        </p:blipFill>
        <p:spPr>
          <a:xfrm>
            <a:off x="261589" y="4276044"/>
            <a:ext cx="2705267" cy="14824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0"/>
          <p:cNvSpPr/>
          <p:nvPr/>
        </p:nvSpPr>
        <p:spPr>
          <a:xfrm>
            <a:off x="2176624" y="1715086"/>
            <a:ext cx="4742043" cy="4649949"/>
          </a:xfrm>
          <a:prstGeom prst="ellipse">
            <a:avLst/>
          </a:prstGeom>
          <a:solidFill>
            <a:srgbClr val="FF0000">
              <a:alpha val="9803"/>
            </a:srgbClr>
          </a:solidFill>
          <a:ln cap="flat" cmpd="sng" w="12700">
            <a:solidFill>
              <a:srgbClr val="FF0000">
                <a:alpha val="34901"/>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1" name="Google Shape;191;p10"/>
          <p:cNvSpPr/>
          <p:nvPr/>
        </p:nvSpPr>
        <p:spPr>
          <a:xfrm>
            <a:off x="5093773" y="1715086"/>
            <a:ext cx="4742043" cy="4649949"/>
          </a:xfrm>
          <a:prstGeom prst="ellipse">
            <a:avLst/>
          </a:prstGeom>
          <a:solidFill>
            <a:srgbClr val="0066FF">
              <a:alpha val="9803"/>
            </a:srgbClr>
          </a:solidFill>
          <a:ln cap="flat" cmpd="sng" w="12700">
            <a:solidFill>
              <a:srgbClr val="00B0F0">
                <a:alpha val="34901"/>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2" name="Google Shape;192;p10"/>
          <p:cNvSpPr txBox="1"/>
          <p:nvPr>
            <p:ph type="title"/>
          </p:nvPr>
        </p:nvSpPr>
        <p:spPr>
          <a:xfrm>
            <a:off x="541046" y="219766"/>
            <a:ext cx="5350795"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¿Qué es el Purple Team?</a:t>
            </a:r>
            <a:endParaRPr/>
          </a:p>
        </p:txBody>
      </p:sp>
      <p:cxnSp>
        <p:nvCxnSpPr>
          <p:cNvPr id="193" name="Google Shape;193;p10"/>
          <p:cNvCxnSpPr/>
          <p:nvPr/>
        </p:nvCxnSpPr>
        <p:spPr>
          <a:xfrm rot="10800000">
            <a:off x="126206" y="1255709"/>
            <a:ext cx="5618986" cy="0"/>
          </a:xfrm>
          <a:prstGeom prst="straightConnector1">
            <a:avLst/>
          </a:prstGeom>
          <a:noFill/>
          <a:ln cap="flat" cmpd="sng" w="12700">
            <a:solidFill>
              <a:schemeClr val="accent2"/>
            </a:solidFill>
            <a:prstDash val="solid"/>
            <a:miter lim="800000"/>
            <a:headEnd len="sm" w="sm" type="none"/>
            <a:tailEnd len="sm" w="sm" type="none"/>
          </a:ln>
        </p:spPr>
      </p:cxnSp>
      <p:sp>
        <p:nvSpPr>
          <p:cNvPr id="194" name="Google Shape;194;p10"/>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95" name="Google Shape;195;p10"/>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Equipos de Seguridad Cibernética: Blue Team, Red Team y Purple Team" id="196" name="Google Shape;196;p10"/>
          <p:cNvPicPr preferRelativeResize="0"/>
          <p:nvPr/>
        </p:nvPicPr>
        <p:blipFill rotWithShape="1">
          <a:blip r:embed="rId4">
            <a:alphaModFix amt="50000"/>
          </a:blip>
          <a:srcRect b="15056" l="0" r="0" t="0"/>
          <a:stretch/>
        </p:blipFill>
        <p:spPr>
          <a:xfrm>
            <a:off x="4844256" y="2413129"/>
            <a:ext cx="5241075" cy="2504249"/>
          </a:xfrm>
          <a:prstGeom prst="rect">
            <a:avLst/>
          </a:prstGeom>
          <a:noFill/>
          <a:ln>
            <a:noFill/>
          </a:ln>
        </p:spPr>
      </p:pic>
      <p:pic>
        <p:nvPicPr>
          <p:cNvPr id="197" name="Google Shape;197;p10"/>
          <p:cNvPicPr preferRelativeResize="0"/>
          <p:nvPr/>
        </p:nvPicPr>
        <p:blipFill rotWithShape="1">
          <a:blip r:embed="rId5">
            <a:alphaModFix amt="50000"/>
          </a:blip>
          <a:srcRect b="16736" l="0" r="0" t="0"/>
          <a:stretch/>
        </p:blipFill>
        <p:spPr>
          <a:xfrm>
            <a:off x="1927107" y="2365585"/>
            <a:ext cx="5241075" cy="2504249"/>
          </a:xfrm>
          <a:prstGeom prst="rect">
            <a:avLst/>
          </a:prstGeom>
          <a:noFill/>
          <a:ln>
            <a:noFill/>
          </a:ln>
        </p:spPr>
      </p:pic>
      <p:pic>
        <p:nvPicPr>
          <p:cNvPr descr="Equipos de Seguridad Cibernética: Blue Team, Red Team y Purple Team" id="198" name="Google Shape;198;p10"/>
          <p:cNvPicPr preferRelativeResize="0"/>
          <p:nvPr/>
        </p:nvPicPr>
        <p:blipFill rotWithShape="1">
          <a:blip r:embed="rId6">
            <a:alphaModFix/>
          </a:blip>
          <a:srcRect b="0" l="0" r="0" t="0"/>
          <a:stretch/>
        </p:blipFill>
        <p:spPr>
          <a:xfrm>
            <a:off x="3348984" y="2376276"/>
            <a:ext cx="5241075" cy="2948105"/>
          </a:xfrm>
          <a:prstGeom prst="rect">
            <a:avLst/>
          </a:prstGeom>
          <a:noFill/>
          <a:ln>
            <a:noFill/>
          </a:ln>
        </p:spPr>
      </p:pic>
      <p:sp>
        <p:nvSpPr>
          <p:cNvPr id="199" name="Google Shape;199;p10"/>
          <p:cNvSpPr/>
          <p:nvPr/>
        </p:nvSpPr>
        <p:spPr>
          <a:xfrm>
            <a:off x="3627157" y="1704395"/>
            <a:ext cx="4684730" cy="4649949"/>
          </a:xfrm>
          <a:prstGeom prst="ellipse">
            <a:avLst/>
          </a:prstGeom>
          <a:solidFill>
            <a:srgbClr val="CC00CC">
              <a:alpha val="29803"/>
            </a:srgbClr>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1"/>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05" name="Google Shape;205;p11"/>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206" name="Google Shape;206;p11"/>
          <p:cNvSpPr/>
          <p:nvPr/>
        </p:nvSpPr>
        <p:spPr>
          <a:xfrm>
            <a:off x="0" y="-1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07" name="Google Shape;207;p11"/>
          <p:cNvSpPr txBox="1"/>
          <p:nvPr>
            <p:ph type="ctrTitle"/>
          </p:nvPr>
        </p:nvSpPr>
        <p:spPr>
          <a:xfrm>
            <a:off x="128585" y="1115219"/>
            <a:ext cx="6491290"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400">
                <a:solidFill>
                  <a:schemeClr val="lt1"/>
                </a:solidFill>
              </a:rPr>
              <a:t>Herramientas empleadas</a:t>
            </a:r>
            <a:endParaRPr/>
          </a:p>
        </p:txBody>
      </p:sp>
      <p:cxnSp>
        <p:nvCxnSpPr>
          <p:cNvPr id="208" name="Google Shape;208;p11"/>
          <p:cNvCxnSpPr/>
          <p:nvPr/>
        </p:nvCxnSpPr>
        <p:spPr>
          <a:xfrm rot="10800000">
            <a:off x="128585" y="3681408"/>
            <a:ext cx="5314683"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2"/>
          <p:cNvSpPr txBox="1"/>
          <p:nvPr>
            <p:ph type="title"/>
          </p:nvPr>
        </p:nvSpPr>
        <p:spPr>
          <a:xfrm>
            <a:off x="541045" y="219766"/>
            <a:ext cx="9628761"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Herramientas empleadas: Componentes AWS</a:t>
            </a:r>
            <a:endParaRPr/>
          </a:p>
        </p:txBody>
      </p:sp>
      <p:cxnSp>
        <p:nvCxnSpPr>
          <p:cNvPr id="214" name="Google Shape;214;p12"/>
          <p:cNvCxnSpPr/>
          <p:nvPr/>
        </p:nvCxnSpPr>
        <p:spPr>
          <a:xfrm rot="10800000">
            <a:off x="126206" y="1255709"/>
            <a:ext cx="9865519" cy="0"/>
          </a:xfrm>
          <a:prstGeom prst="straightConnector1">
            <a:avLst/>
          </a:prstGeom>
          <a:noFill/>
          <a:ln cap="flat" cmpd="sng" w="12700">
            <a:solidFill>
              <a:schemeClr val="accent2"/>
            </a:solidFill>
            <a:prstDash val="solid"/>
            <a:miter lim="800000"/>
            <a:headEnd len="sm" w="sm" type="none"/>
            <a:tailEnd len="sm" w="sm" type="none"/>
          </a:ln>
        </p:spPr>
      </p:cxnSp>
      <p:sp>
        <p:nvSpPr>
          <p:cNvPr id="215" name="Google Shape;215;p12"/>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16" name="Google Shape;216;p12"/>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How to download an entire S3 bucket recursively | Sandro Cirulli" id="217" name="Google Shape;217;p12"/>
          <p:cNvPicPr preferRelativeResize="0"/>
          <p:nvPr/>
        </p:nvPicPr>
        <p:blipFill rotWithShape="1">
          <a:blip r:embed="rId4">
            <a:alphaModFix/>
          </a:blip>
          <a:srcRect b="0" l="0" r="0" t="0"/>
          <a:stretch/>
        </p:blipFill>
        <p:spPr>
          <a:xfrm>
            <a:off x="2299707" y="2796178"/>
            <a:ext cx="1440000" cy="1440000"/>
          </a:xfrm>
          <a:prstGeom prst="rect">
            <a:avLst/>
          </a:prstGeom>
          <a:noFill/>
          <a:ln>
            <a:noFill/>
          </a:ln>
        </p:spPr>
      </p:pic>
      <p:pic>
        <p:nvPicPr>
          <p:cNvPr id="218" name="Google Shape;218;p12"/>
          <p:cNvPicPr preferRelativeResize="0"/>
          <p:nvPr/>
        </p:nvPicPr>
        <p:blipFill rotWithShape="1">
          <a:blip r:embed="rId5">
            <a:alphaModFix/>
          </a:blip>
          <a:srcRect b="0" l="0" r="0" t="0"/>
          <a:stretch/>
        </p:blipFill>
        <p:spPr>
          <a:xfrm>
            <a:off x="4425821" y="2796178"/>
            <a:ext cx="1440000" cy="1440000"/>
          </a:xfrm>
          <a:prstGeom prst="rect">
            <a:avLst/>
          </a:prstGeom>
          <a:noFill/>
          <a:ln>
            <a:noFill/>
          </a:ln>
        </p:spPr>
      </p:pic>
      <p:pic>
        <p:nvPicPr>
          <p:cNvPr descr="How to Change or Upgrade an EC2 Instance Type | Logicata" id="219" name="Google Shape;219;p12"/>
          <p:cNvPicPr preferRelativeResize="0"/>
          <p:nvPr/>
        </p:nvPicPr>
        <p:blipFill rotWithShape="1">
          <a:blip r:embed="rId6">
            <a:alphaModFix/>
          </a:blip>
          <a:srcRect b="0" l="0" r="0" t="0"/>
          <a:stretch/>
        </p:blipFill>
        <p:spPr>
          <a:xfrm>
            <a:off x="6577814" y="2796178"/>
            <a:ext cx="1440000" cy="1440000"/>
          </a:xfrm>
          <a:prstGeom prst="rect">
            <a:avLst/>
          </a:prstGeom>
          <a:noFill/>
          <a:ln>
            <a:noFill/>
          </a:ln>
        </p:spPr>
      </p:pic>
      <p:pic>
        <p:nvPicPr>
          <p:cNvPr descr="J A P A N | M A Y 1 1 - 1 2 , 2 0 2 1" id="220" name="Google Shape;220;p12"/>
          <p:cNvPicPr preferRelativeResize="0"/>
          <p:nvPr/>
        </p:nvPicPr>
        <p:blipFill rotWithShape="1">
          <a:blip r:embed="rId7">
            <a:alphaModFix/>
          </a:blip>
          <a:srcRect b="0" l="0" r="0" t="0"/>
          <a:stretch/>
        </p:blipFill>
        <p:spPr>
          <a:xfrm>
            <a:off x="8729807" y="2796178"/>
            <a:ext cx="1440000" cy="1440000"/>
          </a:xfrm>
          <a:prstGeom prst="rect">
            <a:avLst/>
          </a:prstGeom>
          <a:noFill/>
          <a:ln>
            <a:noFill/>
          </a:ln>
        </p:spPr>
      </p:pic>
      <p:sp>
        <p:nvSpPr>
          <p:cNvPr id="221" name="Google Shape;221;p12"/>
          <p:cNvSpPr txBox="1"/>
          <p:nvPr/>
        </p:nvSpPr>
        <p:spPr>
          <a:xfrm>
            <a:off x="2299707" y="4407002"/>
            <a:ext cx="831078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  S3 Bucket	                    Lambda                      EC2 Instance             Elastic Load Balancer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3"/>
          <p:cNvSpPr txBox="1"/>
          <p:nvPr>
            <p:ph type="title"/>
          </p:nvPr>
        </p:nvSpPr>
        <p:spPr>
          <a:xfrm>
            <a:off x="541045" y="219766"/>
            <a:ext cx="7878336"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Herramientas empleadas: Blue Team</a:t>
            </a:r>
            <a:endParaRPr/>
          </a:p>
        </p:txBody>
      </p:sp>
      <p:cxnSp>
        <p:nvCxnSpPr>
          <p:cNvPr id="227" name="Google Shape;227;p13"/>
          <p:cNvCxnSpPr/>
          <p:nvPr/>
        </p:nvCxnSpPr>
        <p:spPr>
          <a:xfrm rot="10800000">
            <a:off x="126206" y="1255709"/>
            <a:ext cx="8293175" cy="0"/>
          </a:xfrm>
          <a:prstGeom prst="straightConnector1">
            <a:avLst/>
          </a:prstGeom>
          <a:noFill/>
          <a:ln cap="flat" cmpd="sng" w="12700">
            <a:solidFill>
              <a:schemeClr val="accent2"/>
            </a:solidFill>
            <a:prstDash val="solid"/>
            <a:miter lim="800000"/>
            <a:headEnd len="sm" w="sm" type="none"/>
            <a:tailEnd len="sm" w="sm" type="none"/>
          </a:ln>
        </p:spPr>
      </p:cxnSp>
      <p:sp>
        <p:nvSpPr>
          <p:cNvPr id="228" name="Google Shape;228;p13"/>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29" name="Google Shape;229;p13"/>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Public Cloud AWS Security - Check Point Software" id="230" name="Google Shape;230;p13"/>
          <p:cNvPicPr preferRelativeResize="0"/>
          <p:nvPr/>
        </p:nvPicPr>
        <p:blipFill rotWithShape="1">
          <a:blip r:embed="rId4">
            <a:alphaModFix/>
          </a:blip>
          <a:srcRect b="16996" l="0" r="0" t="0"/>
          <a:stretch/>
        </p:blipFill>
        <p:spPr>
          <a:xfrm>
            <a:off x="708750" y="2136640"/>
            <a:ext cx="1440000" cy="1429159"/>
          </a:xfrm>
          <a:prstGeom prst="rect">
            <a:avLst/>
          </a:prstGeom>
          <a:noFill/>
          <a:ln>
            <a:noFill/>
          </a:ln>
        </p:spPr>
      </p:pic>
      <p:pic>
        <p:nvPicPr>
          <p:cNvPr descr="Protecting Personal Data in Serverless Cloud | Sourced Group" id="231" name="Google Shape;231;p13"/>
          <p:cNvPicPr preferRelativeResize="0"/>
          <p:nvPr/>
        </p:nvPicPr>
        <p:blipFill rotWithShape="1">
          <a:blip r:embed="rId5">
            <a:alphaModFix/>
          </a:blip>
          <a:srcRect b="43638" l="32328" r="33004" t="5070"/>
          <a:stretch/>
        </p:blipFill>
        <p:spPr>
          <a:xfrm>
            <a:off x="2484301" y="4482565"/>
            <a:ext cx="1440000" cy="1440000"/>
          </a:xfrm>
          <a:prstGeom prst="rect">
            <a:avLst/>
          </a:prstGeom>
          <a:noFill/>
          <a:ln>
            <a:noFill/>
          </a:ln>
        </p:spPr>
      </p:pic>
      <p:pic>
        <p:nvPicPr>
          <p:cNvPr descr="Seguridad de AWS en la nube pública: Check Point Software" id="232" name="Google Shape;232;p13"/>
          <p:cNvPicPr preferRelativeResize="0"/>
          <p:nvPr/>
        </p:nvPicPr>
        <p:blipFill rotWithShape="1">
          <a:blip r:embed="rId6">
            <a:alphaModFix/>
          </a:blip>
          <a:srcRect b="19239" l="0" r="0" t="0"/>
          <a:stretch/>
        </p:blipFill>
        <p:spPr>
          <a:xfrm>
            <a:off x="703125" y="4482565"/>
            <a:ext cx="1440000" cy="1440000"/>
          </a:xfrm>
          <a:prstGeom prst="rect">
            <a:avLst/>
          </a:prstGeom>
          <a:noFill/>
          <a:ln>
            <a:noFill/>
          </a:ln>
        </p:spPr>
      </p:pic>
      <p:pic>
        <p:nvPicPr>
          <p:cNvPr descr="Dzeina Taurina on LinkedIn: #aws #securityhub #fsbp #cspm #ec2 #sagemaker  #apigateway #cloudfront #waf…" id="233" name="Google Shape;233;p13"/>
          <p:cNvPicPr preferRelativeResize="0"/>
          <p:nvPr/>
        </p:nvPicPr>
        <p:blipFill rotWithShape="1">
          <a:blip r:embed="rId7">
            <a:alphaModFix/>
          </a:blip>
          <a:srcRect b="17944" l="0" r="0" t="0"/>
          <a:stretch/>
        </p:blipFill>
        <p:spPr>
          <a:xfrm>
            <a:off x="6041028" y="4482565"/>
            <a:ext cx="1440000" cy="1440001"/>
          </a:xfrm>
          <a:prstGeom prst="rect">
            <a:avLst/>
          </a:prstGeom>
          <a:noFill/>
          <a:ln>
            <a:noFill/>
          </a:ln>
        </p:spPr>
      </p:pic>
      <p:pic>
        <p:nvPicPr>
          <p:cNvPr descr="Amazon Inspector | Sumo Logic Docs" id="234" name="Google Shape;234;p13"/>
          <p:cNvPicPr preferRelativeResize="0"/>
          <p:nvPr/>
        </p:nvPicPr>
        <p:blipFill rotWithShape="1">
          <a:blip r:embed="rId8">
            <a:alphaModFix/>
          </a:blip>
          <a:srcRect b="0" l="0" r="0" t="0"/>
          <a:stretch/>
        </p:blipFill>
        <p:spPr>
          <a:xfrm>
            <a:off x="4271102" y="2127526"/>
            <a:ext cx="1440000" cy="1440000"/>
          </a:xfrm>
          <a:prstGeom prst="rect">
            <a:avLst/>
          </a:prstGeom>
          <a:noFill/>
          <a:ln>
            <a:noFill/>
          </a:ln>
        </p:spPr>
      </p:pic>
      <p:pic>
        <p:nvPicPr>
          <p:cNvPr descr="Secure Your AWS API With AWS WAF -" id="235" name="Google Shape;235;p13"/>
          <p:cNvPicPr preferRelativeResize="0"/>
          <p:nvPr/>
        </p:nvPicPr>
        <p:blipFill rotWithShape="1">
          <a:blip r:embed="rId9">
            <a:alphaModFix/>
          </a:blip>
          <a:srcRect b="0" l="0" r="0" t="0"/>
          <a:stretch/>
        </p:blipFill>
        <p:spPr>
          <a:xfrm>
            <a:off x="2489926" y="2133904"/>
            <a:ext cx="1440000" cy="1440000"/>
          </a:xfrm>
          <a:prstGeom prst="rect">
            <a:avLst/>
          </a:prstGeom>
          <a:noFill/>
          <a:ln>
            <a:noFill/>
          </a:ln>
        </p:spPr>
      </p:pic>
      <p:pic>
        <p:nvPicPr>
          <p:cNvPr descr="AWS Icons" id="236" name="Google Shape;236;p13"/>
          <p:cNvPicPr preferRelativeResize="0"/>
          <p:nvPr/>
        </p:nvPicPr>
        <p:blipFill rotWithShape="1">
          <a:blip r:embed="rId10">
            <a:alphaModFix/>
          </a:blip>
          <a:srcRect b="0" l="0" r="0" t="0"/>
          <a:stretch/>
        </p:blipFill>
        <p:spPr>
          <a:xfrm>
            <a:off x="4265477" y="4445720"/>
            <a:ext cx="1428750" cy="1428750"/>
          </a:xfrm>
          <a:prstGeom prst="rect">
            <a:avLst/>
          </a:prstGeom>
          <a:noFill/>
          <a:ln>
            <a:noFill/>
          </a:ln>
        </p:spPr>
      </p:pic>
      <p:pic>
        <p:nvPicPr>
          <p:cNvPr id="237" name="Google Shape;237;p13"/>
          <p:cNvPicPr preferRelativeResize="0"/>
          <p:nvPr/>
        </p:nvPicPr>
        <p:blipFill rotWithShape="1">
          <a:blip r:embed="rId11">
            <a:alphaModFix/>
          </a:blip>
          <a:srcRect b="0" l="0" r="0" t="0"/>
          <a:stretch/>
        </p:blipFill>
        <p:spPr>
          <a:xfrm>
            <a:off x="6052278" y="2127526"/>
            <a:ext cx="1428750" cy="1440000"/>
          </a:xfrm>
          <a:prstGeom prst="rect">
            <a:avLst/>
          </a:prstGeom>
          <a:noFill/>
          <a:ln>
            <a:noFill/>
          </a:ln>
        </p:spPr>
      </p:pic>
      <p:sp>
        <p:nvSpPr>
          <p:cNvPr id="238" name="Google Shape;238;p13"/>
          <p:cNvSpPr txBox="1"/>
          <p:nvPr/>
        </p:nvSpPr>
        <p:spPr>
          <a:xfrm>
            <a:off x="703124" y="3621999"/>
            <a:ext cx="702614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  GuardDuty	               WAF                       Inspector           Network Firewall</a:t>
            </a:r>
            <a:endParaRPr/>
          </a:p>
        </p:txBody>
      </p:sp>
      <p:sp>
        <p:nvSpPr>
          <p:cNvPr id="239" name="Google Shape;239;p13"/>
          <p:cNvSpPr txBox="1"/>
          <p:nvPr/>
        </p:nvSpPr>
        <p:spPr>
          <a:xfrm>
            <a:off x="703125" y="5922565"/>
            <a:ext cx="702614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 CloudWatch	           CloudTrail                   Config                 Security Hub</a:t>
            </a:r>
            <a:endParaRPr/>
          </a:p>
        </p:txBody>
      </p:sp>
      <p:pic>
        <p:nvPicPr>
          <p:cNvPr descr="Equipos de Seguridad Cibernética: Blue Team, Red Team y Purple Team" id="240" name="Google Shape;240;p13"/>
          <p:cNvPicPr preferRelativeResize="0"/>
          <p:nvPr/>
        </p:nvPicPr>
        <p:blipFill rotWithShape="1">
          <a:blip r:embed="rId12">
            <a:alphaModFix/>
          </a:blip>
          <a:srcRect b="0" l="0" r="0" t="0"/>
          <a:stretch/>
        </p:blipFill>
        <p:spPr>
          <a:xfrm>
            <a:off x="10098267" y="401125"/>
            <a:ext cx="1967527" cy="1106734"/>
          </a:xfrm>
          <a:prstGeom prst="rect">
            <a:avLst/>
          </a:prstGeom>
          <a:noFill/>
          <a:ln>
            <a:noFill/>
          </a:ln>
        </p:spPr>
      </p:pic>
      <p:sp>
        <p:nvSpPr>
          <p:cNvPr id="241" name="Google Shape;241;p13"/>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RHS Spikeseed, your experts in cloud computing services and solutions" id="242" name="Google Shape;242;p13"/>
          <p:cNvPicPr preferRelativeResize="0"/>
          <p:nvPr/>
        </p:nvPicPr>
        <p:blipFill rotWithShape="1">
          <a:blip r:embed="rId13">
            <a:alphaModFix/>
          </a:blip>
          <a:srcRect b="0" l="3728" r="5633" t="0"/>
          <a:stretch/>
        </p:blipFill>
        <p:spPr>
          <a:xfrm>
            <a:off x="8419381" y="2544800"/>
            <a:ext cx="2751827" cy="1349356"/>
          </a:xfrm>
          <a:prstGeom prst="rect">
            <a:avLst/>
          </a:prstGeom>
          <a:noFill/>
          <a:ln>
            <a:noFill/>
          </a:ln>
        </p:spPr>
      </p:pic>
      <p:pic>
        <p:nvPicPr>
          <p:cNvPr descr="SIEM MONITORING using Wazuh. Objective: Carry out an API Attack on… | by  Vlad Spades | Medium" id="243" name="Google Shape;243;p13"/>
          <p:cNvPicPr preferRelativeResize="0"/>
          <p:nvPr/>
        </p:nvPicPr>
        <p:blipFill rotWithShape="1">
          <a:blip r:embed="rId14">
            <a:alphaModFix/>
          </a:blip>
          <a:srcRect b="11558" l="3728" r="5633" t="8769"/>
          <a:stretch/>
        </p:blipFill>
        <p:spPr>
          <a:xfrm>
            <a:off x="8419381" y="4162918"/>
            <a:ext cx="2751827" cy="1545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4"/>
          <p:cNvSpPr txBox="1"/>
          <p:nvPr>
            <p:ph type="title"/>
          </p:nvPr>
        </p:nvSpPr>
        <p:spPr>
          <a:xfrm>
            <a:off x="541045" y="219766"/>
            <a:ext cx="7748939"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Herramientas empleadas: Red Team</a:t>
            </a:r>
            <a:endParaRPr/>
          </a:p>
        </p:txBody>
      </p:sp>
      <p:cxnSp>
        <p:nvCxnSpPr>
          <p:cNvPr id="249" name="Google Shape;249;p14"/>
          <p:cNvCxnSpPr/>
          <p:nvPr/>
        </p:nvCxnSpPr>
        <p:spPr>
          <a:xfrm rot="10800000">
            <a:off x="126206" y="1255709"/>
            <a:ext cx="8077515" cy="0"/>
          </a:xfrm>
          <a:prstGeom prst="straightConnector1">
            <a:avLst/>
          </a:prstGeom>
          <a:noFill/>
          <a:ln cap="flat" cmpd="sng" w="12700">
            <a:solidFill>
              <a:schemeClr val="accent2"/>
            </a:solidFill>
            <a:prstDash val="solid"/>
            <a:miter lim="800000"/>
            <a:headEnd len="sm" w="sm" type="none"/>
            <a:tailEnd len="sm" w="sm" type="none"/>
          </a:ln>
        </p:spPr>
      </p:cxnSp>
      <p:sp>
        <p:nvSpPr>
          <p:cNvPr id="250" name="Google Shape;250;p14"/>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51" name="Google Shape;251;p14"/>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AWS - Stratus Red Team" id="252" name="Google Shape;252;p14"/>
          <p:cNvPicPr preferRelativeResize="0"/>
          <p:nvPr/>
        </p:nvPicPr>
        <p:blipFill rotWithShape="1">
          <a:blip r:embed="rId4">
            <a:alphaModFix/>
          </a:blip>
          <a:srcRect b="0" l="0" r="0" t="0"/>
          <a:stretch/>
        </p:blipFill>
        <p:spPr>
          <a:xfrm>
            <a:off x="1496075" y="2469255"/>
            <a:ext cx="2412000" cy="2412000"/>
          </a:xfrm>
          <a:prstGeom prst="rect">
            <a:avLst/>
          </a:prstGeom>
          <a:noFill/>
          <a:ln>
            <a:noFill/>
          </a:ln>
        </p:spPr>
      </p:pic>
      <p:pic>
        <p:nvPicPr>
          <p:cNvPr descr="The Open Source AWS Exploitation Framework - Pacu | CYBERPUNK" id="253" name="Google Shape;253;p14"/>
          <p:cNvPicPr preferRelativeResize="0"/>
          <p:nvPr/>
        </p:nvPicPr>
        <p:blipFill rotWithShape="1">
          <a:blip r:embed="rId5">
            <a:alphaModFix/>
          </a:blip>
          <a:srcRect b="0" l="17460" r="19035" t="0"/>
          <a:stretch/>
        </p:blipFill>
        <p:spPr>
          <a:xfrm>
            <a:off x="7598867" y="2469254"/>
            <a:ext cx="2784960" cy="2412000"/>
          </a:xfrm>
          <a:prstGeom prst="rect">
            <a:avLst/>
          </a:prstGeom>
          <a:noFill/>
          <a:ln>
            <a:noFill/>
          </a:ln>
        </p:spPr>
      </p:pic>
      <p:pic>
        <p:nvPicPr>
          <p:cNvPr descr="Kali Linux Logo PNG Vectors Free Download" id="254" name="Google Shape;254;p14"/>
          <p:cNvPicPr preferRelativeResize="0"/>
          <p:nvPr/>
        </p:nvPicPr>
        <p:blipFill rotWithShape="1">
          <a:blip r:embed="rId6">
            <a:alphaModFix/>
          </a:blip>
          <a:srcRect b="0" l="0" r="0" t="0"/>
          <a:stretch/>
        </p:blipFill>
        <p:spPr>
          <a:xfrm>
            <a:off x="4539377" y="2469254"/>
            <a:ext cx="2428188" cy="2412000"/>
          </a:xfrm>
          <a:prstGeom prst="rect">
            <a:avLst/>
          </a:prstGeom>
          <a:noFill/>
          <a:ln>
            <a:noFill/>
          </a:ln>
        </p:spPr>
      </p:pic>
      <p:sp>
        <p:nvSpPr>
          <p:cNvPr id="255" name="Google Shape;255;p14"/>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56" name="Google Shape;256;p14"/>
          <p:cNvPicPr preferRelativeResize="0"/>
          <p:nvPr/>
        </p:nvPicPr>
        <p:blipFill rotWithShape="1">
          <a:blip r:embed="rId7">
            <a:alphaModFix/>
          </a:blip>
          <a:srcRect b="0" l="0" r="0" t="0"/>
          <a:stretch/>
        </p:blipFill>
        <p:spPr>
          <a:xfrm>
            <a:off x="10098267" y="386679"/>
            <a:ext cx="1967527" cy="110673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5"/>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62" name="Google Shape;262;p15"/>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263" name="Google Shape;263;p15"/>
          <p:cNvSpPr/>
          <p:nvPr/>
        </p:nvSpPr>
        <p:spPr>
          <a:xfrm>
            <a:off x="0" y="-32093"/>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64" name="Google Shape;264;p15"/>
          <p:cNvSpPr txBox="1"/>
          <p:nvPr>
            <p:ph type="ctrTitle"/>
          </p:nvPr>
        </p:nvSpPr>
        <p:spPr>
          <a:xfrm>
            <a:off x="241540" y="1115219"/>
            <a:ext cx="5175850"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Arquitectura empleada</a:t>
            </a:r>
            <a:endParaRPr/>
          </a:p>
        </p:txBody>
      </p:sp>
      <p:cxnSp>
        <p:nvCxnSpPr>
          <p:cNvPr id="265" name="Google Shape;265;p15"/>
          <p:cNvCxnSpPr/>
          <p:nvPr/>
        </p:nvCxnSpPr>
        <p:spPr>
          <a:xfrm rot="10800000">
            <a:off x="128585" y="3681408"/>
            <a:ext cx="5288804"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6"/>
          <p:cNvSpPr/>
          <p:nvPr/>
        </p:nvSpPr>
        <p:spPr>
          <a:xfrm>
            <a:off x="10635252" y="1916068"/>
            <a:ext cx="1334472" cy="4005083"/>
          </a:xfrm>
          <a:prstGeom prst="rect">
            <a:avLst/>
          </a:prstGeom>
          <a:solidFill>
            <a:srgbClr val="0066FF">
              <a:alpha val="9803"/>
            </a:srgbClr>
          </a:solidFill>
          <a:ln cap="flat" cmpd="sng" w="12700">
            <a:solidFill>
              <a:srgbClr val="006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1" name="Google Shape;271;p16"/>
          <p:cNvSpPr txBox="1"/>
          <p:nvPr>
            <p:ph type="title"/>
          </p:nvPr>
        </p:nvSpPr>
        <p:spPr>
          <a:xfrm>
            <a:off x="541047" y="219766"/>
            <a:ext cx="9078798" cy="920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t>Arquitectura empleada</a:t>
            </a:r>
            <a:endParaRPr/>
          </a:p>
        </p:txBody>
      </p:sp>
      <p:cxnSp>
        <p:nvCxnSpPr>
          <p:cNvPr id="272" name="Google Shape;272;p16"/>
          <p:cNvCxnSpPr/>
          <p:nvPr/>
        </p:nvCxnSpPr>
        <p:spPr>
          <a:xfrm rot="10800000">
            <a:off x="126206" y="1255709"/>
            <a:ext cx="5969794" cy="0"/>
          </a:xfrm>
          <a:prstGeom prst="straightConnector1">
            <a:avLst/>
          </a:prstGeom>
          <a:noFill/>
          <a:ln cap="flat" cmpd="sng" w="12700">
            <a:solidFill>
              <a:schemeClr val="accent2"/>
            </a:solidFill>
            <a:prstDash val="solid"/>
            <a:miter lim="800000"/>
            <a:headEnd len="sm" w="sm" type="none"/>
            <a:tailEnd len="sm" w="sm" type="none"/>
          </a:ln>
        </p:spPr>
      </p:cxnSp>
      <p:sp>
        <p:nvSpPr>
          <p:cNvPr id="273" name="Google Shape;273;p16"/>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274" name="Google Shape;274;p16"/>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Public Cloud AWS Security - Check Point Software" id="275" name="Google Shape;275;p16"/>
          <p:cNvPicPr preferRelativeResize="0"/>
          <p:nvPr/>
        </p:nvPicPr>
        <p:blipFill rotWithShape="1">
          <a:blip r:embed="rId4">
            <a:alphaModFix/>
          </a:blip>
          <a:srcRect b="16996" l="0" r="0" t="0"/>
          <a:stretch/>
        </p:blipFill>
        <p:spPr>
          <a:xfrm>
            <a:off x="6341784" y="2535988"/>
            <a:ext cx="544097" cy="540000"/>
          </a:xfrm>
          <a:prstGeom prst="rect">
            <a:avLst/>
          </a:prstGeom>
          <a:noFill/>
          <a:ln>
            <a:noFill/>
          </a:ln>
        </p:spPr>
      </p:pic>
      <p:pic>
        <p:nvPicPr>
          <p:cNvPr descr="Protecting Personal Data in Serverless Cloud | Sourced Group" id="276" name="Google Shape;276;p16"/>
          <p:cNvPicPr preferRelativeResize="0"/>
          <p:nvPr/>
        </p:nvPicPr>
        <p:blipFill rotWithShape="1">
          <a:blip r:embed="rId5">
            <a:alphaModFix/>
          </a:blip>
          <a:srcRect b="43638" l="32328" r="33004" t="5070"/>
          <a:stretch/>
        </p:blipFill>
        <p:spPr>
          <a:xfrm>
            <a:off x="5399158" y="5305895"/>
            <a:ext cx="540000" cy="540000"/>
          </a:xfrm>
          <a:prstGeom prst="rect">
            <a:avLst/>
          </a:prstGeom>
          <a:noFill/>
          <a:ln>
            <a:noFill/>
          </a:ln>
        </p:spPr>
      </p:pic>
      <p:pic>
        <p:nvPicPr>
          <p:cNvPr descr="Seguridad de AWS en la nube pública: Check Point Software" id="277" name="Google Shape;277;p16"/>
          <p:cNvPicPr preferRelativeResize="0"/>
          <p:nvPr/>
        </p:nvPicPr>
        <p:blipFill rotWithShape="1">
          <a:blip r:embed="rId6">
            <a:alphaModFix/>
          </a:blip>
          <a:srcRect b="19239" l="0" r="0" t="0"/>
          <a:stretch/>
        </p:blipFill>
        <p:spPr>
          <a:xfrm>
            <a:off x="6347245" y="5305895"/>
            <a:ext cx="540000" cy="540000"/>
          </a:xfrm>
          <a:prstGeom prst="rect">
            <a:avLst/>
          </a:prstGeom>
          <a:noFill/>
          <a:ln>
            <a:noFill/>
          </a:ln>
        </p:spPr>
      </p:pic>
      <p:pic>
        <p:nvPicPr>
          <p:cNvPr descr="Dzeina Taurina on LinkedIn: #aws #securityhub #fsbp #cspm #ec2 #sagemaker  #apigateway #cloudfront #waf…" id="278" name="Google Shape;278;p16"/>
          <p:cNvPicPr preferRelativeResize="0"/>
          <p:nvPr/>
        </p:nvPicPr>
        <p:blipFill rotWithShape="1">
          <a:blip r:embed="rId7">
            <a:alphaModFix/>
          </a:blip>
          <a:srcRect b="17944" l="0" r="0" t="0"/>
          <a:stretch/>
        </p:blipFill>
        <p:spPr>
          <a:xfrm>
            <a:off x="5399158" y="4412558"/>
            <a:ext cx="540000" cy="540000"/>
          </a:xfrm>
          <a:prstGeom prst="rect">
            <a:avLst/>
          </a:prstGeom>
          <a:noFill/>
          <a:ln>
            <a:noFill/>
          </a:ln>
        </p:spPr>
      </p:pic>
      <p:pic>
        <p:nvPicPr>
          <p:cNvPr descr="Amazon Inspector | Sumo Logic Docs" id="279" name="Google Shape;279;p16"/>
          <p:cNvPicPr preferRelativeResize="0"/>
          <p:nvPr/>
        </p:nvPicPr>
        <p:blipFill rotWithShape="1">
          <a:blip r:embed="rId8">
            <a:alphaModFix/>
          </a:blip>
          <a:srcRect b="0" l="0" r="0" t="0"/>
          <a:stretch/>
        </p:blipFill>
        <p:spPr>
          <a:xfrm>
            <a:off x="5401971" y="3471084"/>
            <a:ext cx="540000" cy="540000"/>
          </a:xfrm>
          <a:prstGeom prst="rect">
            <a:avLst/>
          </a:prstGeom>
          <a:noFill/>
          <a:ln>
            <a:noFill/>
          </a:ln>
        </p:spPr>
      </p:pic>
      <p:pic>
        <p:nvPicPr>
          <p:cNvPr descr="Secure Your AWS API With AWS WAF -" id="280" name="Google Shape;280;p16"/>
          <p:cNvPicPr preferRelativeResize="0"/>
          <p:nvPr/>
        </p:nvPicPr>
        <p:blipFill rotWithShape="1">
          <a:blip r:embed="rId9">
            <a:alphaModFix/>
          </a:blip>
          <a:srcRect b="0" l="0" r="0" t="0"/>
          <a:stretch/>
        </p:blipFill>
        <p:spPr>
          <a:xfrm>
            <a:off x="6347245" y="3471954"/>
            <a:ext cx="540000" cy="540000"/>
          </a:xfrm>
          <a:prstGeom prst="rect">
            <a:avLst/>
          </a:prstGeom>
          <a:noFill/>
          <a:ln>
            <a:noFill/>
          </a:ln>
        </p:spPr>
      </p:pic>
      <p:pic>
        <p:nvPicPr>
          <p:cNvPr descr="AWS Icons" id="281" name="Google Shape;281;p16"/>
          <p:cNvPicPr preferRelativeResize="0"/>
          <p:nvPr/>
        </p:nvPicPr>
        <p:blipFill rotWithShape="1">
          <a:blip r:embed="rId10">
            <a:alphaModFix/>
          </a:blip>
          <a:srcRect b="0" l="0" r="0" t="0"/>
          <a:stretch/>
        </p:blipFill>
        <p:spPr>
          <a:xfrm>
            <a:off x="6347245" y="4406181"/>
            <a:ext cx="540000" cy="540000"/>
          </a:xfrm>
          <a:prstGeom prst="rect">
            <a:avLst/>
          </a:prstGeom>
          <a:noFill/>
          <a:ln>
            <a:noFill/>
          </a:ln>
        </p:spPr>
      </p:pic>
      <p:pic>
        <p:nvPicPr>
          <p:cNvPr id="282" name="Google Shape;282;p16"/>
          <p:cNvPicPr preferRelativeResize="0"/>
          <p:nvPr/>
        </p:nvPicPr>
        <p:blipFill rotWithShape="1">
          <a:blip r:embed="rId11">
            <a:alphaModFix/>
          </a:blip>
          <a:srcRect b="0" l="0" r="0" t="0"/>
          <a:stretch/>
        </p:blipFill>
        <p:spPr>
          <a:xfrm>
            <a:off x="5401971" y="2529610"/>
            <a:ext cx="535781" cy="540000"/>
          </a:xfrm>
          <a:prstGeom prst="rect">
            <a:avLst/>
          </a:prstGeom>
          <a:noFill/>
          <a:ln>
            <a:noFill/>
          </a:ln>
        </p:spPr>
      </p:pic>
      <p:pic>
        <p:nvPicPr>
          <p:cNvPr descr="How to download an entire S3 bucket recursively | Sandro Cirulli" id="283" name="Google Shape;283;p16"/>
          <p:cNvPicPr preferRelativeResize="0"/>
          <p:nvPr/>
        </p:nvPicPr>
        <p:blipFill rotWithShape="1">
          <a:blip r:embed="rId12">
            <a:alphaModFix/>
          </a:blip>
          <a:srcRect b="0" l="0" r="0" t="0"/>
          <a:stretch/>
        </p:blipFill>
        <p:spPr>
          <a:xfrm>
            <a:off x="1552143" y="5505057"/>
            <a:ext cx="720000" cy="720000"/>
          </a:xfrm>
          <a:prstGeom prst="rect">
            <a:avLst/>
          </a:prstGeom>
          <a:noFill/>
          <a:ln>
            <a:noFill/>
          </a:ln>
        </p:spPr>
      </p:pic>
      <p:pic>
        <p:nvPicPr>
          <p:cNvPr id="284" name="Google Shape;284;p16"/>
          <p:cNvPicPr preferRelativeResize="0"/>
          <p:nvPr/>
        </p:nvPicPr>
        <p:blipFill rotWithShape="1">
          <a:blip r:embed="rId13">
            <a:alphaModFix/>
          </a:blip>
          <a:srcRect b="0" l="0" r="0" t="0"/>
          <a:stretch/>
        </p:blipFill>
        <p:spPr>
          <a:xfrm>
            <a:off x="3940229" y="5505765"/>
            <a:ext cx="720000" cy="720000"/>
          </a:xfrm>
          <a:prstGeom prst="rect">
            <a:avLst/>
          </a:prstGeom>
          <a:noFill/>
          <a:ln>
            <a:noFill/>
          </a:ln>
        </p:spPr>
      </p:pic>
      <p:pic>
        <p:nvPicPr>
          <p:cNvPr descr="How to Change or Upgrade an EC2 Instance Type | Logicata" id="285" name="Google Shape;285;p16"/>
          <p:cNvPicPr preferRelativeResize="0"/>
          <p:nvPr/>
        </p:nvPicPr>
        <p:blipFill rotWithShape="1">
          <a:blip r:embed="rId14">
            <a:alphaModFix/>
          </a:blip>
          <a:srcRect b="0" l="0" r="0" t="0"/>
          <a:stretch/>
        </p:blipFill>
        <p:spPr>
          <a:xfrm>
            <a:off x="2748487" y="4245340"/>
            <a:ext cx="720000" cy="720000"/>
          </a:xfrm>
          <a:prstGeom prst="rect">
            <a:avLst/>
          </a:prstGeom>
          <a:noFill/>
          <a:ln>
            <a:noFill/>
          </a:ln>
        </p:spPr>
      </p:pic>
      <p:pic>
        <p:nvPicPr>
          <p:cNvPr descr="J A P A N | M A Y 1 1 - 1 2 , 2 0 2 1" id="286" name="Google Shape;286;p16"/>
          <p:cNvPicPr preferRelativeResize="0"/>
          <p:nvPr/>
        </p:nvPicPr>
        <p:blipFill rotWithShape="1">
          <a:blip r:embed="rId15">
            <a:alphaModFix/>
          </a:blip>
          <a:srcRect b="0" l="0" r="0" t="0"/>
          <a:stretch/>
        </p:blipFill>
        <p:spPr>
          <a:xfrm>
            <a:off x="2746186" y="3230616"/>
            <a:ext cx="720000" cy="720000"/>
          </a:xfrm>
          <a:prstGeom prst="rect">
            <a:avLst/>
          </a:prstGeom>
          <a:noFill/>
          <a:ln>
            <a:noFill/>
          </a:ln>
        </p:spPr>
      </p:pic>
      <p:pic>
        <p:nvPicPr>
          <p:cNvPr descr="SIEM MONITORING using Wazuh. Objective: Carry out an API Attack on… | by  Vlad Spades | Medium" id="287" name="Google Shape;287;p16"/>
          <p:cNvPicPr preferRelativeResize="0"/>
          <p:nvPr/>
        </p:nvPicPr>
        <p:blipFill rotWithShape="1">
          <a:blip r:embed="rId16">
            <a:alphaModFix amt="50000"/>
          </a:blip>
          <a:srcRect b="11558" l="24677" r="24752" t="8769"/>
          <a:stretch/>
        </p:blipFill>
        <p:spPr>
          <a:xfrm>
            <a:off x="2746186" y="5505057"/>
            <a:ext cx="720000" cy="720000"/>
          </a:xfrm>
          <a:prstGeom prst="rect">
            <a:avLst/>
          </a:prstGeom>
          <a:noFill/>
          <a:ln>
            <a:noFill/>
          </a:ln>
        </p:spPr>
      </p:pic>
      <p:pic>
        <p:nvPicPr>
          <p:cNvPr descr="How to Change or Upgrade an EC2 Instance Type | Logicata" id="288" name="Google Shape;288;p16"/>
          <p:cNvPicPr preferRelativeResize="0"/>
          <p:nvPr/>
        </p:nvPicPr>
        <p:blipFill rotWithShape="1">
          <a:blip r:embed="rId14">
            <a:alphaModFix amt="35000"/>
          </a:blip>
          <a:srcRect b="0" l="0" r="0" t="0"/>
          <a:stretch/>
        </p:blipFill>
        <p:spPr>
          <a:xfrm>
            <a:off x="2746186" y="5508664"/>
            <a:ext cx="720000" cy="720000"/>
          </a:xfrm>
          <a:prstGeom prst="rect">
            <a:avLst/>
          </a:prstGeom>
          <a:noFill/>
          <a:ln>
            <a:noFill/>
          </a:ln>
        </p:spPr>
      </p:pic>
      <p:sp>
        <p:nvSpPr>
          <p:cNvPr id="289" name="Google Shape;289;p16"/>
          <p:cNvSpPr/>
          <p:nvPr/>
        </p:nvSpPr>
        <p:spPr>
          <a:xfrm>
            <a:off x="7456982" y="1916068"/>
            <a:ext cx="3091421" cy="4701385"/>
          </a:xfrm>
          <a:prstGeom prst="rect">
            <a:avLst/>
          </a:prstGeom>
          <a:solidFill>
            <a:srgbClr val="FF0000">
              <a:alpha val="9803"/>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WS logo (Amazon Web Services logo)" id="290" name="Google Shape;290;p16"/>
          <p:cNvPicPr preferRelativeResize="0"/>
          <p:nvPr/>
        </p:nvPicPr>
        <p:blipFill rotWithShape="1">
          <a:blip r:embed="rId17">
            <a:alphaModFix/>
          </a:blip>
          <a:srcRect b="24125" l="0" r="0" t="19614"/>
          <a:stretch/>
        </p:blipFill>
        <p:spPr>
          <a:xfrm>
            <a:off x="848169" y="1989519"/>
            <a:ext cx="720000" cy="540091"/>
          </a:xfrm>
          <a:prstGeom prst="rect">
            <a:avLst/>
          </a:prstGeom>
          <a:noFill/>
          <a:ln>
            <a:noFill/>
          </a:ln>
        </p:spPr>
      </p:pic>
      <p:pic>
        <p:nvPicPr>
          <p:cNvPr descr="AWS - Stratus Red Team" id="291" name="Google Shape;291;p16"/>
          <p:cNvPicPr preferRelativeResize="0"/>
          <p:nvPr/>
        </p:nvPicPr>
        <p:blipFill rotWithShape="1">
          <a:blip r:embed="rId18">
            <a:alphaModFix/>
          </a:blip>
          <a:srcRect b="0" l="0" r="0" t="0"/>
          <a:stretch/>
        </p:blipFill>
        <p:spPr>
          <a:xfrm>
            <a:off x="9197934" y="3783598"/>
            <a:ext cx="1162625" cy="1162625"/>
          </a:xfrm>
          <a:prstGeom prst="rect">
            <a:avLst/>
          </a:prstGeom>
          <a:noFill/>
          <a:ln>
            <a:noFill/>
          </a:ln>
        </p:spPr>
      </p:pic>
      <p:pic>
        <p:nvPicPr>
          <p:cNvPr descr="The Open Source AWS Exploitation Framework - Pacu | CYBERPUNK" id="292" name="Google Shape;292;p16"/>
          <p:cNvPicPr preferRelativeResize="0"/>
          <p:nvPr/>
        </p:nvPicPr>
        <p:blipFill rotWithShape="1">
          <a:blip r:embed="rId19">
            <a:alphaModFix/>
          </a:blip>
          <a:srcRect b="0" l="17460" r="19035" t="0"/>
          <a:stretch/>
        </p:blipFill>
        <p:spPr>
          <a:xfrm>
            <a:off x="8402089" y="5247214"/>
            <a:ext cx="1290734" cy="1117879"/>
          </a:xfrm>
          <a:prstGeom prst="rect">
            <a:avLst/>
          </a:prstGeom>
          <a:noFill/>
          <a:ln>
            <a:noFill/>
          </a:ln>
        </p:spPr>
      </p:pic>
      <p:pic>
        <p:nvPicPr>
          <p:cNvPr descr="Kali Linux Logo PNG Vectors Free Download" id="293" name="Google Shape;293;p16"/>
          <p:cNvPicPr preferRelativeResize="0"/>
          <p:nvPr/>
        </p:nvPicPr>
        <p:blipFill rotWithShape="1">
          <a:blip r:embed="rId20">
            <a:alphaModFix/>
          </a:blip>
          <a:srcRect b="0" l="0" r="0" t="0"/>
          <a:stretch/>
        </p:blipFill>
        <p:spPr>
          <a:xfrm>
            <a:off x="7697531" y="3778776"/>
            <a:ext cx="1200704" cy="1192700"/>
          </a:xfrm>
          <a:prstGeom prst="rect">
            <a:avLst/>
          </a:prstGeom>
          <a:noFill/>
          <a:ln>
            <a:noFill/>
          </a:ln>
        </p:spPr>
      </p:pic>
      <p:pic>
        <p:nvPicPr>
          <p:cNvPr descr="How to Change or Upgrade an EC2 Instance Type | Logicata" id="294" name="Google Shape;294;p16"/>
          <p:cNvPicPr preferRelativeResize="0"/>
          <p:nvPr/>
        </p:nvPicPr>
        <p:blipFill rotWithShape="1">
          <a:blip r:embed="rId14">
            <a:alphaModFix/>
          </a:blip>
          <a:srcRect b="0" l="0" r="0" t="0"/>
          <a:stretch/>
        </p:blipFill>
        <p:spPr>
          <a:xfrm>
            <a:off x="1554444" y="4245340"/>
            <a:ext cx="720000" cy="720000"/>
          </a:xfrm>
          <a:prstGeom prst="rect">
            <a:avLst/>
          </a:prstGeom>
          <a:noFill/>
          <a:ln>
            <a:noFill/>
          </a:ln>
        </p:spPr>
      </p:pic>
      <p:pic>
        <p:nvPicPr>
          <p:cNvPr descr="How to Change or Upgrade an EC2 Instance Type | Logicata" id="295" name="Google Shape;295;p16"/>
          <p:cNvPicPr preferRelativeResize="0"/>
          <p:nvPr/>
        </p:nvPicPr>
        <p:blipFill rotWithShape="1">
          <a:blip r:embed="rId14">
            <a:alphaModFix/>
          </a:blip>
          <a:srcRect b="0" l="0" r="0" t="0"/>
          <a:stretch/>
        </p:blipFill>
        <p:spPr>
          <a:xfrm>
            <a:off x="3942530" y="4245340"/>
            <a:ext cx="720000" cy="720000"/>
          </a:xfrm>
          <a:prstGeom prst="rect">
            <a:avLst/>
          </a:prstGeom>
          <a:noFill/>
          <a:ln>
            <a:noFill/>
          </a:ln>
        </p:spPr>
      </p:pic>
      <p:pic>
        <p:nvPicPr>
          <p:cNvPr descr="ARHS Spikeseed, your experts in cloud computing services and solutions" id="296" name="Google Shape;296;p16"/>
          <p:cNvPicPr preferRelativeResize="0"/>
          <p:nvPr/>
        </p:nvPicPr>
        <p:blipFill rotWithShape="1">
          <a:blip r:embed="rId21">
            <a:alphaModFix/>
          </a:blip>
          <a:srcRect b="0" l="3728" r="5633" t="0"/>
          <a:stretch/>
        </p:blipFill>
        <p:spPr>
          <a:xfrm>
            <a:off x="10732641" y="3894252"/>
            <a:ext cx="1166783" cy="572131"/>
          </a:xfrm>
          <a:prstGeom prst="rect">
            <a:avLst/>
          </a:prstGeom>
          <a:noFill/>
          <a:ln>
            <a:noFill/>
          </a:ln>
        </p:spPr>
      </p:pic>
      <p:cxnSp>
        <p:nvCxnSpPr>
          <p:cNvPr id="297" name="Google Shape;297;p16"/>
          <p:cNvCxnSpPr>
            <a:stCxn id="286" idx="2"/>
          </p:cNvCxnSpPr>
          <p:nvPr/>
        </p:nvCxnSpPr>
        <p:spPr>
          <a:xfrm>
            <a:off x="3106186" y="3950616"/>
            <a:ext cx="0" cy="277800"/>
          </a:xfrm>
          <a:prstGeom prst="straightConnector1">
            <a:avLst/>
          </a:prstGeom>
          <a:noFill/>
          <a:ln cap="flat" cmpd="sng" w="9525">
            <a:solidFill>
              <a:schemeClr val="lt1"/>
            </a:solidFill>
            <a:prstDash val="solid"/>
            <a:miter lim="800000"/>
            <a:headEnd len="sm" w="sm" type="none"/>
            <a:tailEnd len="med" w="med" type="triangle"/>
          </a:ln>
        </p:spPr>
      </p:cxnSp>
      <p:cxnSp>
        <p:nvCxnSpPr>
          <p:cNvPr id="298" name="Google Shape;298;p16"/>
          <p:cNvCxnSpPr>
            <a:endCxn id="294" idx="0"/>
          </p:cNvCxnSpPr>
          <p:nvPr/>
        </p:nvCxnSpPr>
        <p:spPr>
          <a:xfrm flipH="1">
            <a:off x="1914444" y="3960640"/>
            <a:ext cx="1194000" cy="284700"/>
          </a:xfrm>
          <a:prstGeom prst="straightConnector1">
            <a:avLst/>
          </a:prstGeom>
          <a:noFill/>
          <a:ln cap="flat" cmpd="sng" w="9525">
            <a:solidFill>
              <a:schemeClr val="lt1"/>
            </a:solidFill>
            <a:prstDash val="solid"/>
            <a:miter lim="800000"/>
            <a:headEnd len="sm" w="sm" type="none"/>
            <a:tailEnd len="med" w="med" type="triangle"/>
          </a:ln>
        </p:spPr>
      </p:cxnSp>
      <p:cxnSp>
        <p:nvCxnSpPr>
          <p:cNvPr id="299" name="Google Shape;299;p16"/>
          <p:cNvCxnSpPr>
            <a:stCxn id="286" idx="2"/>
            <a:endCxn id="295" idx="0"/>
          </p:cNvCxnSpPr>
          <p:nvPr/>
        </p:nvCxnSpPr>
        <p:spPr>
          <a:xfrm>
            <a:off x="3106186" y="3950616"/>
            <a:ext cx="1196400" cy="294600"/>
          </a:xfrm>
          <a:prstGeom prst="straightConnector1">
            <a:avLst/>
          </a:prstGeom>
          <a:noFill/>
          <a:ln cap="flat" cmpd="sng" w="9525">
            <a:solidFill>
              <a:schemeClr val="lt1"/>
            </a:solidFill>
            <a:prstDash val="solid"/>
            <a:miter lim="800000"/>
            <a:headEnd len="sm" w="sm" type="none"/>
            <a:tailEnd len="med" w="med" type="triangle"/>
          </a:ln>
        </p:spPr>
      </p:cxnSp>
      <p:sp>
        <p:nvSpPr>
          <p:cNvPr id="300" name="Google Shape;300;p16"/>
          <p:cNvSpPr/>
          <p:nvPr/>
        </p:nvSpPr>
        <p:spPr>
          <a:xfrm>
            <a:off x="5084956" y="2170364"/>
            <a:ext cx="2187081" cy="4201064"/>
          </a:xfrm>
          <a:prstGeom prst="rect">
            <a:avLst/>
          </a:prstGeom>
          <a:no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1" name="Google Shape;301;p16"/>
          <p:cNvSpPr txBox="1"/>
          <p:nvPr/>
        </p:nvSpPr>
        <p:spPr>
          <a:xfrm>
            <a:off x="5069661" y="6043998"/>
            <a:ext cx="222421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AWS Security Services</a:t>
            </a:r>
            <a:endParaRPr/>
          </a:p>
        </p:txBody>
      </p:sp>
      <p:pic>
        <p:nvPicPr>
          <p:cNvPr descr="Usuario contorno" id="302" name="Google Shape;302;p16"/>
          <p:cNvPicPr preferRelativeResize="0"/>
          <p:nvPr/>
        </p:nvPicPr>
        <p:blipFill rotWithShape="1">
          <a:blip r:embed="rId22">
            <a:alphaModFix/>
          </a:blip>
          <a:srcRect b="0" l="0" r="0" t="0"/>
          <a:stretch/>
        </p:blipFill>
        <p:spPr>
          <a:xfrm>
            <a:off x="2840321" y="1344059"/>
            <a:ext cx="536332" cy="536332"/>
          </a:xfrm>
          <a:prstGeom prst="rect">
            <a:avLst/>
          </a:prstGeom>
          <a:noFill/>
          <a:ln>
            <a:noFill/>
          </a:ln>
        </p:spPr>
      </p:pic>
      <p:sp>
        <p:nvSpPr>
          <p:cNvPr id="303" name="Google Shape;303;p16"/>
          <p:cNvSpPr/>
          <p:nvPr/>
        </p:nvSpPr>
        <p:spPr>
          <a:xfrm>
            <a:off x="741872" y="1922403"/>
            <a:ext cx="6616460" cy="4701385"/>
          </a:xfrm>
          <a:prstGeom prst="rect">
            <a:avLst/>
          </a:prstGeom>
          <a:no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C000"/>
              </a:solidFill>
              <a:latin typeface="Calibri"/>
              <a:ea typeface="Calibri"/>
              <a:cs typeface="Calibri"/>
              <a:sym typeface="Calibri"/>
            </a:endParaRPr>
          </a:p>
        </p:txBody>
      </p:sp>
      <p:cxnSp>
        <p:nvCxnSpPr>
          <p:cNvPr id="304" name="Google Shape;304;p16"/>
          <p:cNvCxnSpPr/>
          <p:nvPr/>
        </p:nvCxnSpPr>
        <p:spPr>
          <a:xfrm>
            <a:off x="3106186" y="1914975"/>
            <a:ext cx="0" cy="1204761"/>
          </a:xfrm>
          <a:prstGeom prst="straightConnector1">
            <a:avLst/>
          </a:prstGeom>
          <a:noFill/>
          <a:ln cap="flat" cmpd="sng" w="9525">
            <a:solidFill>
              <a:schemeClr val="lt1"/>
            </a:solidFill>
            <a:prstDash val="solid"/>
            <a:miter lim="800000"/>
            <a:headEnd len="sm" w="sm" type="none"/>
            <a:tailEnd len="med" w="med" type="triangle"/>
          </a:ln>
        </p:spPr>
      </p:cxnSp>
      <p:sp>
        <p:nvSpPr>
          <p:cNvPr id="305" name="Google Shape;305;p16"/>
          <p:cNvSpPr txBox="1"/>
          <p:nvPr/>
        </p:nvSpPr>
        <p:spPr>
          <a:xfrm>
            <a:off x="1556749" y="4992913"/>
            <a:ext cx="351291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400">
                <a:solidFill>
                  <a:schemeClr val="lt1"/>
                </a:solidFill>
                <a:latin typeface="Calibri"/>
                <a:ea typeface="Calibri"/>
                <a:cs typeface="Calibri"/>
                <a:sym typeface="Calibri"/>
              </a:rPr>
              <a:t>Ubuntu              Windows            AWS-Linux</a:t>
            </a:r>
            <a:endParaRPr/>
          </a:p>
        </p:txBody>
      </p:sp>
      <p:sp>
        <p:nvSpPr>
          <p:cNvPr id="306" name="Google Shape;306;p16"/>
          <p:cNvSpPr/>
          <p:nvPr/>
        </p:nvSpPr>
        <p:spPr>
          <a:xfrm>
            <a:off x="8327816" y="2169597"/>
            <a:ext cx="1156173" cy="1071726"/>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07" name="Google Shape;307;p16"/>
          <p:cNvPicPr preferRelativeResize="0"/>
          <p:nvPr/>
        </p:nvPicPr>
        <p:blipFill rotWithShape="1">
          <a:blip r:embed="rId23">
            <a:alphaModFix/>
          </a:blip>
          <a:srcRect b="0" l="0" r="0" t="0"/>
          <a:stretch/>
        </p:blipFill>
        <p:spPr>
          <a:xfrm>
            <a:off x="8146128" y="2286405"/>
            <a:ext cx="1519548" cy="854746"/>
          </a:xfrm>
          <a:prstGeom prst="rect">
            <a:avLst/>
          </a:prstGeom>
          <a:noFill/>
          <a:ln>
            <a:noFill/>
          </a:ln>
        </p:spPr>
      </p:pic>
      <p:pic>
        <p:nvPicPr>
          <p:cNvPr descr="Equipos de Seguridad Cibernética: Blue Team, Red Team y Purple Team" id="308" name="Google Shape;308;p16"/>
          <p:cNvPicPr preferRelativeResize="0"/>
          <p:nvPr/>
        </p:nvPicPr>
        <p:blipFill rotWithShape="1">
          <a:blip r:embed="rId24">
            <a:alphaModFix/>
          </a:blip>
          <a:srcRect b="0" l="0" r="0" t="0"/>
          <a:stretch/>
        </p:blipFill>
        <p:spPr>
          <a:xfrm>
            <a:off x="10531393" y="2264990"/>
            <a:ext cx="1519548" cy="854746"/>
          </a:xfrm>
          <a:prstGeom prst="rect">
            <a:avLst/>
          </a:prstGeom>
          <a:noFill/>
          <a:ln>
            <a:noFill/>
          </a:ln>
        </p:spPr>
      </p:pic>
      <p:sp>
        <p:nvSpPr>
          <p:cNvPr id="309" name="Google Shape;309;p16"/>
          <p:cNvSpPr/>
          <p:nvPr/>
        </p:nvSpPr>
        <p:spPr>
          <a:xfrm>
            <a:off x="10721176" y="2177915"/>
            <a:ext cx="1162624" cy="1071726"/>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7"/>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15" name="Google Shape;315;p17"/>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316" name="Google Shape;316;p17"/>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317" name="Google Shape;317;p17"/>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Enumeración </a:t>
            </a:r>
            <a:br>
              <a:rPr lang="es-ES" sz="5000">
                <a:solidFill>
                  <a:schemeClr val="lt1"/>
                </a:solidFill>
              </a:rPr>
            </a:br>
            <a:r>
              <a:rPr lang="es-ES" sz="5000">
                <a:solidFill>
                  <a:schemeClr val="lt1"/>
                </a:solidFill>
              </a:rPr>
              <a:t>Inicial</a:t>
            </a:r>
            <a:endParaRPr/>
          </a:p>
        </p:txBody>
      </p:sp>
      <p:cxnSp>
        <p:nvCxnSpPr>
          <p:cNvPr id="318" name="Google Shape;318;p17"/>
          <p:cNvCxnSpPr/>
          <p:nvPr/>
        </p:nvCxnSpPr>
        <p:spPr>
          <a:xfrm rot="10800000">
            <a:off x="128585" y="3681408"/>
            <a:ext cx="5314683"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8"/>
          <p:cNvSpPr txBox="1"/>
          <p:nvPr>
            <p:ph type="title"/>
          </p:nvPr>
        </p:nvSpPr>
        <p:spPr>
          <a:xfrm>
            <a:off x="541046" y="219766"/>
            <a:ext cx="5350795"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Todo gira en torno a IAM</a:t>
            </a:r>
            <a:endParaRPr/>
          </a:p>
        </p:txBody>
      </p:sp>
      <p:cxnSp>
        <p:nvCxnSpPr>
          <p:cNvPr id="324" name="Google Shape;324;p18"/>
          <p:cNvCxnSpPr/>
          <p:nvPr/>
        </p:nvCxnSpPr>
        <p:spPr>
          <a:xfrm rot="10800000">
            <a:off x="126206" y="1255709"/>
            <a:ext cx="5618986" cy="0"/>
          </a:xfrm>
          <a:prstGeom prst="straightConnector1">
            <a:avLst/>
          </a:prstGeom>
          <a:noFill/>
          <a:ln cap="flat" cmpd="sng" w="12700">
            <a:solidFill>
              <a:schemeClr val="accent2"/>
            </a:solidFill>
            <a:prstDash val="solid"/>
            <a:miter lim="800000"/>
            <a:headEnd len="sm" w="sm" type="none"/>
            <a:tailEnd len="sm" w="sm" type="none"/>
          </a:ln>
        </p:spPr>
      </p:cxnSp>
      <p:sp>
        <p:nvSpPr>
          <p:cNvPr id="325" name="Google Shape;325;p18"/>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26" name="Google Shape;326;p18"/>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AWS Cloud Resource | IAM Policy" id="327" name="Google Shape;327;p18"/>
          <p:cNvPicPr preferRelativeResize="0"/>
          <p:nvPr/>
        </p:nvPicPr>
        <p:blipFill rotWithShape="1">
          <a:blip r:embed="rId4">
            <a:alphaModFix/>
          </a:blip>
          <a:srcRect b="0" l="0" r="0" t="0"/>
          <a:stretch/>
        </p:blipFill>
        <p:spPr>
          <a:xfrm>
            <a:off x="599551" y="3517953"/>
            <a:ext cx="1080000" cy="1080000"/>
          </a:xfrm>
          <a:prstGeom prst="rect">
            <a:avLst/>
          </a:prstGeom>
          <a:noFill/>
          <a:ln>
            <a:noFill/>
          </a:ln>
        </p:spPr>
      </p:pic>
      <p:pic>
        <p:nvPicPr>
          <p:cNvPr id="328" name="Google Shape;328;p18"/>
          <p:cNvPicPr preferRelativeResize="0"/>
          <p:nvPr/>
        </p:nvPicPr>
        <p:blipFill rotWithShape="1">
          <a:blip r:embed="rId5">
            <a:alphaModFix/>
          </a:blip>
          <a:srcRect b="23870" l="5834" r="0" t="7920"/>
          <a:stretch/>
        </p:blipFill>
        <p:spPr>
          <a:xfrm>
            <a:off x="2407756" y="1611714"/>
            <a:ext cx="7376488" cy="4544700"/>
          </a:xfrm>
          <a:prstGeom prst="rect">
            <a:avLst/>
          </a:prstGeom>
          <a:noFill/>
          <a:ln>
            <a:noFill/>
          </a:ln>
        </p:spPr>
      </p:pic>
      <p:pic>
        <p:nvPicPr>
          <p:cNvPr descr="Cloud Icons | AWS IAM Identity Center" id="329" name="Google Shape;329;p18"/>
          <p:cNvPicPr preferRelativeResize="0"/>
          <p:nvPr/>
        </p:nvPicPr>
        <p:blipFill rotWithShape="1">
          <a:blip r:embed="rId6">
            <a:alphaModFix/>
          </a:blip>
          <a:srcRect b="0" l="0" r="0" t="0"/>
          <a:stretch/>
        </p:blipFill>
        <p:spPr>
          <a:xfrm>
            <a:off x="622240" y="1632636"/>
            <a:ext cx="1080000" cy="1080000"/>
          </a:xfrm>
          <a:prstGeom prst="rect">
            <a:avLst/>
          </a:prstGeom>
          <a:noFill/>
          <a:ln>
            <a:noFill/>
          </a:ln>
        </p:spPr>
      </p:pic>
      <p:pic>
        <p:nvPicPr>
          <p:cNvPr descr="Security Identity Compliance IAM AWS STS&quot; Icon - Download for free –  Iconduck" id="330" name="Google Shape;330;p18"/>
          <p:cNvPicPr preferRelativeResize="0"/>
          <p:nvPr/>
        </p:nvPicPr>
        <p:blipFill rotWithShape="1">
          <a:blip r:embed="rId7">
            <a:alphaModFix/>
          </a:blip>
          <a:srcRect b="0" l="0" r="0" t="0"/>
          <a:stretch/>
        </p:blipFill>
        <p:spPr>
          <a:xfrm>
            <a:off x="599551" y="5403271"/>
            <a:ext cx="1377147" cy="774645"/>
          </a:xfrm>
          <a:prstGeom prst="rect">
            <a:avLst/>
          </a:prstGeom>
          <a:noFill/>
          <a:ln>
            <a:noFill/>
          </a:ln>
        </p:spPr>
      </p:pic>
      <p:sp>
        <p:nvSpPr>
          <p:cNvPr id="331" name="Google Shape;331;p18"/>
          <p:cNvSpPr txBox="1"/>
          <p:nvPr/>
        </p:nvSpPr>
        <p:spPr>
          <a:xfrm>
            <a:off x="599551" y="2773152"/>
            <a:ext cx="166376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lt1"/>
                </a:solidFill>
                <a:latin typeface="Calibri"/>
                <a:ea typeface="Calibri"/>
                <a:cs typeface="Calibri"/>
                <a:sym typeface="Calibri"/>
              </a:rPr>
              <a:t>AWS IAM</a:t>
            </a:r>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Identity Center</a:t>
            </a:r>
            <a:endParaRPr/>
          </a:p>
        </p:txBody>
      </p:sp>
      <p:sp>
        <p:nvSpPr>
          <p:cNvPr id="332" name="Google Shape;332;p18"/>
          <p:cNvSpPr txBox="1"/>
          <p:nvPr/>
        </p:nvSpPr>
        <p:spPr>
          <a:xfrm>
            <a:off x="619278" y="4658470"/>
            <a:ext cx="166376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lt1"/>
                </a:solidFill>
                <a:latin typeface="Calibri"/>
                <a:ea typeface="Calibri"/>
                <a:cs typeface="Calibri"/>
                <a:sym typeface="Calibri"/>
              </a:rPr>
              <a:t>AWS IAM </a:t>
            </a:r>
            <a:endParaRPr/>
          </a:p>
          <a:p>
            <a:pPr indent="0" lvl="0" marL="0" marR="0" rtl="0" algn="l">
              <a:spcBef>
                <a:spcPts val="0"/>
              </a:spcBef>
              <a:spcAft>
                <a:spcPts val="0"/>
              </a:spcAft>
              <a:buNone/>
            </a:pPr>
            <a:r>
              <a:rPr lang="es-ES" sz="1600">
                <a:solidFill>
                  <a:schemeClr val="lt1"/>
                </a:solidFill>
                <a:latin typeface="Calibri"/>
                <a:ea typeface="Calibri"/>
                <a:cs typeface="Calibri"/>
                <a:sym typeface="Calibri"/>
              </a:rPr>
              <a:t>access advisor</a:t>
            </a:r>
            <a:endParaRPr/>
          </a:p>
        </p:txBody>
      </p:sp>
      <p:sp>
        <p:nvSpPr>
          <p:cNvPr id="333" name="Google Shape;333;p18"/>
          <p:cNvSpPr txBox="1"/>
          <p:nvPr/>
        </p:nvSpPr>
        <p:spPr>
          <a:xfrm>
            <a:off x="599551" y="6233161"/>
            <a:ext cx="166376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lt1"/>
                </a:solidFill>
                <a:latin typeface="Calibri"/>
                <a:ea typeface="Calibri"/>
                <a:cs typeface="Calibri"/>
                <a:sym typeface="Calibri"/>
              </a:rPr>
              <a:t>AWS STS</a:t>
            </a:r>
            <a:endParaRPr/>
          </a:p>
        </p:txBody>
      </p:sp>
      <p:pic>
        <p:nvPicPr>
          <p:cNvPr descr="AWS IAM Access Analyzer | AWS Security Blog" id="334" name="Google Shape;334;p18"/>
          <p:cNvPicPr preferRelativeResize="0"/>
          <p:nvPr/>
        </p:nvPicPr>
        <p:blipFill rotWithShape="1">
          <a:blip r:embed="rId8">
            <a:alphaModFix/>
          </a:blip>
          <a:srcRect b="0" l="0" r="0" t="0"/>
          <a:stretch/>
        </p:blipFill>
        <p:spPr>
          <a:xfrm>
            <a:off x="10033460" y="2992505"/>
            <a:ext cx="1783117" cy="89155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9"/>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Enumeración externa: Obtención de claves de acceso</a:t>
            </a:r>
            <a:endParaRPr sz="3200"/>
          </a:p>
        </p:txBody>
      </p:sp>
      <p:cxnSp>
        <p:nvCxnSpPr>
          <p:cNvPr id="340" name="Google Shape;340;p19"/>
          <p:cNvCxnSpPr/>
          <p:nvPr/>
        </p:nvCxnSpPr>
        <p:spPr>
          <a:xfrm rot="10800000">
            <a:off x="126206" y="1255709"/>
            <a:ext cx="9906315" cy="0"/>
          </a:xfrm>
          <a:prstGeom prst="straightConnector1">
            <a:avLst/>
          </a:prstGeom>
          <a:noFill/>
          <a:ln cap="flat" cmpd="sng" w="12700">
            <a:solidFill>
              <a:schemeClr val="accent2"/>
            </a:solidFill>
            <a:prstDash val="solid"/>
            <a:miter lim="800000"/>
            <a:headEnd len="sm" w="sm" type="none"/>
            <a:tailEnd len="sm" w="sm" type="none"/>
          </a:ln>
        </p:spPr>
      </p:cxnSp>
      <p:sp>
        <p:nvSpPr>
          <p:cNvPr id="341" name="Google Shape;341;p19"/>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42" name="Google Shape;342;p19"/>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343" name="Google Shape;343;p19"/>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44" name="Google Shape;344;p19"/>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sp>
        <p:nvSpPr>
          <p:cNvPr id="345" name="Google Shape;345;p19"/>
          <p:cNvSpPr txBox="1"/>
          <p:nvPr/>
        </p:nvSpPr>
        <p:spPr>
          <a:xfrm>
            <a:off x="677904" y="1583381"/>
            <a:ext cx="9534618" cy="467820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-Claves expuestas en Github / Gitlab: </a:t>
            </a:r>
            <a:r>
              <a:rPr lang="es-ES" sz="1400">
                <a:solidFill>
                  <a:srgbClr val="FFFF00"/>
                </a:solidFill>
                <a:latin typeface="Calibri"/>
                <a:ea typeface="Calibri"/>
                <a:cs typeface="Calibri"/>
                <a:sym typeface="Calibri"/>
              </a:rPr>
              <a:t>“s3.amazonaws.com” org:  &lt;NAME&gt;</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-Consultas de shodan:</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-http.title:"ListBucketResult" "amazonaws.com"</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-port 22 hostname:"amazonaws.com"</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-port 80...</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-port 443...</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-product:"RDS" hostname:"amazonaws.com"</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-"aws api gateway" hostname:"amazonaws.com"</a:t>
            </a:r>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-port:3389 "authentication disabled" hostname:"amazonaws.com“</a:t>
            </a:r>
            <a:endParaRPr/>
          </a:p>
          <a:p>
            <a:pPr indent="0" lvl="0" marL="0" marR="0" rtl="0" algn="ctr">
              <a:spcBef>
                <a:spcPts val="0"/>
              </a:spcBef>
              <a:spcAft>
                <a:spcPts val="0"/>
              </a:spcAft>
              <a:buNone/>
            </a:pPr>
            <a:r>
              <a:t/>
            </a:r>
            <a:endParaRPr sz="1400">
              <a:solidFill>
                <a:srgbClr val="FFFF00"/>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-Claves expuestas en archivos Javascript:</a:t>
            </a:r>
            <a:endParaRPr/>
          </a:p>
          <a:p>
            <a:pPr indent="0" lvl="0" marL="0" marR="0" rtl="0" algn="l">
              <a:spcBef>
                <a:spcPts val="0"/>
              </a:spcBef>
              <a:spcAft>
                <a:spcPts val="0"/>
              </a:spcAft>
              <a:buNone/>
            </a:pPr>
            <a:r>
              <a:t/>
            </a:r>
            <a:endParaRPr sz="1400">
              <a:solidFill>
                <a:srgbClr val="FFFF00"/>
              </a:solidFill>
              <a:latin typeface="Calibri"/>
              <a:ea typeface="Calibri"/>
              <a:cs typeface="Calibri"/>
              <a:sym typeface="Calibri"/>
            </a:endParaRPr>
          </a:p>
          <a:p>
            <a:pPr indent="0" lvl="0" marL="0" marR="0" rtl="0" algn="ctr">
              <a:spcBef>
                <a:spcPts val="0"/>
              </a:spcBef>
              <a:spcAft>
                <a:spcPts val="0"/>
              </a:spcAft>
              <a:buNone/>
            </a:pPr>
            <a:r>
              <a:rPr lang="es-ES" sz="1400">
                <a:solidFill>
                  <a:srgbClr val="FFFF00"/>
                </a:solidFill>
                <a:latin typeface="Calibri"/>
                <a:ea typeface="Calibri"/>
                <a:cs typeface="Calibri"/>
                <a:sym typeface="Calibri"/>
              </a:rPr>
              <a:t>nuclei -l js.txt -t /../nuclei-templates/http/exposures/</a:t>
            </a:r>
            <a:endParaRPr/>
          </a:p>
          <a:p>
            <a:pPr indent="0" lvl="0" marL="0" marR="0" rtl="0" algn="ctr">
              <a:spcBef>
                <a:spcPts val="0"/>
              </a:spcBef>
              <a:spcAft>
                <a:spcPts val="0"/>
              </a:spcAft>
              <a:buNone/>
            </a:pPr>
            <a:r>
              <a:t/>
            </a:r>
            <a:endParaRPr sz="1400">
              <a:solidFill>
                <a:srgbClr val="FFFF00"/>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-S3scanner</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-Ingeniería social: Phishing</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pic>
        <p:nvPicPr>
          <p:cNvPr id="346" name="Google Shape;346;p19"/>
          <p:cNvPicPr preferRelativeResize="0"/>
          <p:nvPr/>
        </p:nvPicPr>
        <p:blipFill rotWithShape="1">
          <a:blip r:embed="rId5">
            <a:alphaModFix/>
          </a:blip>
          <a:srcRect b="0" l="0" r="0" t="0"/>
          <a:stretch/>
        </p:blipFill>
        <p:spPr>
          <a:xfrm>
            <a:off x="5375442" y="5078371"/>
            <a:ext cx="4951335" cy="154541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
          <p:cNvSpPr txBox="1"/>
          <p:nvPr>
            <p:ph type="title"/>
          </p:nvPr>
        </p:nvSpPr>
        <p:spPr>
          <a:xfrm>
            <a:off x="541047" y="219766"/>
            <a:ext cx="9078798" cy="920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t>Índice</a:t>
            </a:r>
            <a:endParaRPr/>
          </a:p>
        </p:txBody>
      </p:sp>
      <p:sp>
        <p:nvSpPr>
          <p:cNvPr id="99" name="Google Shape;99;p2"/>
          <p:cNvSpPr txBox="1"/>
          <p:nvPr>
            <p:ph idx="1" type="body"/>
          </p:nvPr>
        </p:nvSpPr>
        <p:spPr>
          <a:xfrm>
            <a:off x="1392667" y="1560862"/>
            <a:ext cx="9406666" cy="489584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s-ES" sz="2000"/>
              <a:t>Presentación</a:t>
            </a:r>
            <a:endParaRPr/>
          </a:p>
          <a:p>
            <a:pPr indent="-228600" lvl="0" marL="228600" rtl="0" algn="l">
              <a:lnSpc>
                <a:spcPct val="90000"/>
              </a:lnSpc>
              <a:spcBef>
                <a:spcPts val="1000"/>
              </a:spcBef>
              <a:spcAft>
                <a:spcPts val="0"/>
              </a:spcAft>
              <a:buClr>
                <a:schemeClr val="lt1"/>
              </a:buClr>
              <a:buSzPts val="2000"/>
              <a:buChar char="•"/>
            </a:pPr>
            <a:r>
              <a:rPr lang="es-ES" sz="2000"/>
              <a:t>La Nube</a:t>
            </a:r>
            <a:endParaRPr/>
          </a:p>
          <a:p>
            <a:pPr indent="-228600" lvl="0" marL="228600" rtl="0" algn="l">
              <a:lnSpc>
                <a:spcPct val="90000"/>
              </a:lnSpc>
              <a:spcBef>
                <a:spcPts val="1000"/>
              </a:spcBef>
              <a:spcAft>
                <a:spcPts val="0"/>
              </a:spcAft>
              <a:buClr>
                <a:schemeClr val="lt1"/>
              </a:buClr>
              <a:buSzPts val="2000"/>
              <a:buChar char="•"/>
            </a:pPr>
            <a:r>
              <a:rPr lang="es-ES" sz="2000"/>
              <a:t>Purple Team</a:t>
            </a:r>
            <a:endParaRPr/>
          </a:p>
          <a:p>
            <a:pPr indent="-228600" lvl="0" marL="228600" rtl="0" algn="l">
              <a:lnSpc>
                <a:spcPct val="90000"/>
              </a:lnSpc>
              <a:spcBef>
                <a:spcPts val="1000"/>
              </a:spcBef>
              <a:spcAft>
                <a:spcPts val="0"/>
              </a:spcAft>
              <a:buClr>
                <a:schemeClr val="lt1"/>
              </a:buClr>
              <a:buSzPts val="2000"/>
              <a:buChar char="•"/>
            </a:pPr>
            <a:r>
              <a:rPr lang="es-ES" sz="2000"/>
              <a:t>Herramientas empleadas</a:t>
            </a:r>
            <a:endParaRPr sz="2000"/>
          </a:p>
          <a:p>
            <a:pPr indent="-228600" lvl="0" marL="228600" rtl="0" algn="l">
              <a:lnSpc>
                <a:spcPct val="90000"/>
              </a:lnSpc>
              <a:spcBef>
                <a:spcPts val="1000"/>
              </a:spcBef>
              <a:spcAft>
                <a:spcPts val="0"/>
              </a:spcAft>
              <a:buClr>
                <a:schemeClr val="lt1"/>
              </a:buClr>
              <a:buSzPts val="2000"/>
              <a:buChar char="•"/>
            </a:pPr>
            <a:r>
              <a:rPr lang="es-ES" sz="2000"/>
              <a:t>Arquitectura empleada</a:t>
            </a:r>
            <a:endParaRPr/>
          </a:p>
          <a:p>
            <a:pPr indent="-228600" lvl="0" marL="228600" rtl="0" algn="l">
              <a:lnSpc>
                <a:spcPct val="90000"/>
              </a:lnSpc>
              <a:spcBef>
                <a:spcPts val="1000"/>
              </a:spcBef>
              <a:spcAft>
                <a:spcPts val="0"/>
              </a:spcAft>
              <a:buClr>
                <a:schemeClr val="lt1"/>
              </a:buClr>
              <a:buSzPts val="2000"/>
              <a:buChar char="•"/>
            </a:pPr>
            <a:r>
              <a:rPr lang="es-ES" sz="2000"/>
              <a:t>Enumeración Inicial</a:t>
            </a:r>
            <a:endParaRPr/>
          </a:p>
          <a:p>
            <a:pPr indent="-228600" lvl="0" marL="228600" rtl="0" algn="l">
              <a:lnSpc>
                <a:spcPct val="90000"/>
              </a:lnSpc>
              <a:spcBef>
                <a:spcPts val="1000"/>
              </a:spcBef>
              <a:spcAft>
                <a:spcPts val="0"/>
              </a:spcAft>
              <a:buClr>
                <a:schemeClr val="lt1"/>
              </a:buClr>
              <a:buSzPts val="2000"/>
              <a:buChar char="•"/>
            </a:pPr>
            <a:r>
              <a:rPr lang="es-ES" sz="2000"/>
              <a:t>Explotación</a:t>
            </a:r>
            <a:endParaRPr/>
          </a:p>
          <a:p>
            <a:pPr indent="-228600" lvl="0" marL="228600" rtl="0" algn="l">
              <a:lnSpc>
                <a:spcPct val="90000"/>
              </a:lnSpc>
              <a:spcBef>
                <a:spcPts val="1000"/>
              </a:spcBef>
              <a:spcAft>
                <a:spcPts val="0"/>
              </a:spcAft>
              <a:buClr>
                <a:schemeClr val="lt1"/>
              </a:buClr>
              <a:buSzPts val="2000"/>
              <a:buChar char="•"/>
            </a:pPr>
            <a:r>
              <a:rPr lang="es-ES" sz="2000"/>
              <a:t>Escalada de privilegios</a:t>
            </a:r>
            <a:endParaRPr/>
          </a:p>
          <a:p>
            <a:pPr indent="-228600" lvl="0" marL="228600" rtl="0" algn="l">
              <a:lnSpc>
                <a:spcPct val="90000"/>
              </a:lnSpc>
              <a:spcBef>
                <a:spcPts val="1000"/>
              </a:spcBef>
              <a:spcAft>
                <a:spcPts val="0"/>
              </a:spcAft>
              <a:buClr>
                <a:schemeClr val="lt1"/>
              </a:buClr>
              <a:buSzPts val="2000"/>
              <a:buChar char="•"/>
            </a:pPr>
            <a:r>
              <a:rPr lang="es-ES" sz="2000"/>
              <a:t>Persistencia</a:t>
            </a:r>
            <a:endParaRPr/>
          </a:p>
          <a:p>
            <a:pPr indent="-228600" lvl="0" marL="228600" rtl="0" algn="l">
              <a:lnSpc>
                <a:spcPct val="90000"/>
              </a:lnSpc>
              <a:spcBef>
                <a:spcPts val="1000"/>
              </a:spcBef>
              <a:spcAft>
                <a:spcPts val="0"/>
              </a:spcAft>
              <a:buClr>
                <a:schemeClr val="lt1"/>
              </a:buClr>
              <a:buSzPts val="2000"/>
              <a:buChar char="•"/>
            </a:pPr>
            <a:r>
              <a:rPr lang="es-ES" sz="2000"/>
              <a:t>Evasión de defensa</a:t>
            </a:r>
            <a:endParaRPr/>
          </a:p>
          <a:p>
            <a:pPr indent="-228600" lvl="0" marL="228600" rtl="0" algn="l">
              <a:lnSpc>
                <a:spcPct val="90000"/>
              </a:lnSpc>
              <a:spcBef>
                <a:spcPts val="1000"/>
              </a:spcBef>
              <a:spcAft>
                <a:spcPts val="0"/>
              </a:spcAft>
              <a:buClr>
                <a:schemeClr val="lt1"/>
              </a:buClr>
              <a:buSzPts val="2000"/>
              <a:buChar char="•"/>
            </a:pPr>
            <a:r>
              <a:rPr lang="es-ES" sz="2000"/>
              <a:t>Respuesta automática</a:t>
            </a:r>
            <a:endParaRPr/>
          </a:p>
          <a:p>
            <a:pPr indent="-228600" lvl="0" marL="228600" rtl="0" algn="l">
              <a:lnSpc>
                <a:spcPct val="90000"/>
              </a:lnSpc>
              <a:spcBef>
                <a:spcPts val="1000"/>
              </a:spcBef>
              <a:spcAft>
                <a:spcPts val="0"/>
              </a:spcAft>
              <a:buClr>
                <a:schemeClr val="lt1"/>
              </a:buClr>
              <a:buSzPts val="2000"/>
              <a:buChar char="•"/>
            </a:pPr>
            <a:r>
              <a:rPr lang="es-ES" sz="2000"/>
              <a:t>Conclusiones</a:t>
            </a:r>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p:txBody>
      </p:sp>
      <p:cxnSp>
        <p:nvCxnSpPr>
          <p:cNvPr id="100" name="Google Shape;100;p2"/>
          <p:cNvCxnSpPr/>
          <p:nvPr/>
        </p:nvCxnSpPr>
        <p:spPr>
          <a:xfrm rot="10800000">
            <a:off x="126206" y="1255709"/>
            <a:ext cx="3419251" cy="0"/>
          </a:xfrm>
          <a:prstGeom prst="straightConnector1">
            <a:avLst/>
          </a:prstGeom>
          <a:noFill/>
          <a:ln cap="flat" cmpd="sng" w="12700">
            <a:solidFill>
              <a:schemeClr val="accent2"/>
            </a:solidFill>
            <a:prstDash val="solid"/>
            <a:miter lim="800000"/>
            <a:headEnd len="sm" w="sm" type="none"/>
            <a:tailEnd len="sm" w="sm" type="none"/>
          </a:ln>
        </p:spPr>
      </p:cxnSp>
      <p:sp>
        <p:nvSpPr>
          <p:cNvPr id="101" name="Google Shape;101;p2"/>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02" name="Google Shape;102;p2"/>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0"/>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Enumeración de permisos (Autenticado): Bajos Privilegios</a:t>
            </a:r>
            <a:endParaRPr sz="3200"/>
          </a:p>
        </p:txBody>
      </p:sp>
      <p:cxnSp>
        <p:nvCxnSpPr>
          <p:cNvPr id="352" name="Google Shape;352;p20"/>
          <p:cNvCxnSpPr/>
          <p:nvPr/>
        </p:nvCxnSpPr>
        <p:spPr>
          <a:xfrm rot="10800000">
            <a:off x="126206" y="1255709"/>
            <a:ext cx="9906315" cy="0"/>
          </a:xfrm>
          <a:prstGeom prst="straightConnector1">
            <a:avLst/>
          </a:prstGeom>
          <a:noFill/>
          <a:ln cap="flat" cmpd="sng" w="12700">
            <a:solidFill>
              <a:schemeClr val="accent2"/>
            </a:solidFill>
            <a:prstDash val="solid"/>
            <a:miter lim="800000"/>
            <a:headEnd len="sm" w="sm" type="none"/>
            <a:tailEnd len="sm" w="sm" type="none"/>
          </a:ln>
        </p:spPr>
      </p:cxnSp>
      <p:sp>
        <p:nvSpPr>
          <p:cNvPr id="353" name="Google Shape;353;p20"/>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54" name="Google Shape;354;p20"/>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355" name="Google Shape;355;p20"/>
          <p:cNvPicPr preferRelativeResize="0"/>
          <p:nvPr/>
        </p:nvPicPr>
        <p:blipFill rotWithShape="1">
          <a:blip r:embed="rId4">
            <a:alphaModFix/>
          </a:blip>
          <a:srcRect b="0" l="0" r="6028" t="0"/>
          <a:stretch/>
        </p:blipFill>
        <p:spPr>
          <a:xfrm>
            <a:off x="506621" y="4247900"/>
            <a:ext cx="6013644" cy="1354390"/>
          </a:xfrm>
          <a:prstGeom prst="rect">
            <a:avLst/>
          </a:prstGeom>
          <a:noFill/>
          <a:ln>
            <a:noFill/>
          </a:ln>
        </p:spPr>
      </p:pic>
      <p:pic>
        <p:nvPicPr>
          <p:cNvPr id="356" name="Google Shape;356;p20"/>
          <p:cNvPicPr preferRelativeResize="0"/>
          <p:nvPr/>
        </p:nvPicPr>
        <p:blipFill rotWithShape="1">
          <a:blip r:embed="rId5">
            <a:alphaModFix/>
          </a:blip>
          <a:srcRect b="0" l="0" r="0" t="0"/>
          <a:stretch/>
        </p:blipFill>
        <p:spPr>
          <a:xfrm>
            <a:off x="568513" y="2682286"/>
            <a:ext cx="5951752" cy="1493428"/>
          </a:xfrm>
          <a:prstGeom prst="rect">
            <a:avLst/>
          </a:prstGeom>
          <a:noFill/>
          <a:ln>
            <a:noFill/>
          </a:ln>
        </p:spPr>
      </p:pic>
      <p:pic>
        <p:nvPicPr>
          <p:cNvPr id="357" name="Google Shape;357;p20"/>
          <p:cNvPicPr preferRelativeResize="0"/>
          <p:nvPr/>
        </p:nvPicPr>
        <p:blipFill rotWithShape="1">
          <a:blip r:embed="rId6">
            <a:alphaModFix/>
          </a:blip>
          <a:srcRect b="0" l="0" r="33531" t="0"/>
          <a:stretch/>
        </p:blipFill>
        <p:spPr>
          <a:xfrm>
            <a:off x="6578759" y="2668705"/>
            <a:ext cx="5075674" cy="2896005"/>
          </a:xfrm>
          <a:prstGeom prst="rect">
            <a:avLst/>
          </a:prstGeom>
          <a:noFill/>
          <a:ln>
            <a:noFill/>
          </a:ln>
        </p:spPr>
      </p:pic>
      <p:sp>
        <p:nvSpPr>
          <p:cNvPr id="358" name="Google Shape;358;p20"/>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59" name="Google Shape;359;p20"/>
          <p:cNvPicPr preferRelativeResize="0"/>
          <p:nvPr/>
        </p:nvPicPr>
        <p:blipFill rotWithShape="1">
          <a:blip r:embed="rId7">
            <a:alphaModFix/>
          </a:blip>
          <a:srcRect b="0" l="0" r="0" t="0"/>
          <a:stretch/>
        </p:blipFill>
        <p:spPr>
          <a:xfrm>
            <a:off x="10098267" y="386679"/>
            <a:ext cx="1967527" cy="1106734"/>
          </a:xfrm>
          <a:prstGeom prst="rect">
            <a:avLst/>
          </a:prstGeom>
          <a:noFill/>
          <a:ln>
            <a:noFill/>
          </a:ln>
        </p:spPr>
      </p:pic>
      <p:sp>
        <p:nvSpPr>
          <p:cNvPr id="360" name="Google Shape;360;p20"/>
          <p:cNvSpPr txBox="1"/>
          <p:nvPr/>
        </p:nvSpPr>
        <p:spPr>
          <a:xfrm>
            <a:off x="781235" y="1740023"/>
            <a:ext cx="531476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rgbClr val="FFFF00"/>
                </a:solidFill>
                <a:latin typeface="Calibri"/>
                <a:ea typeface="Calibri"/>
                <a:cs typeface="Calibri"/>
                <a:sym typeface="Calibri"/>
              </a:rPr>
              <a:t>#Aws configure –profile lowpriv</a:t>
            </a:r>
            <a:endParaRPr sz="1800">
              <a:solidFill>
                <a:srgbClr val="FFFF00"/>
              </a:solidFill>
              <a:latin typeface="Calibri"/>
              <a:ea typeface="Calibri"/>
              <a:cs typeface="Calibri"/>
              <a:sym typeface="Calibri"/>
            </a:endParaRPr>
          </a:p>
        </p:txBody>
      </p:sp>
      <p:sp>
        <p:nvSpPr>
          <p:cNvPr id="361" name="Google Shape;361;p20"/>
          <p:cNvSpPr/>
          <p:nvPr/>
        </p:nvSpPr>
        <p:spPr>
          <a:xfrm>
            <a:off x="2583402" y="4247900"/>
            <a:ext cx="1056443" cy="199813"/>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362" name="Google Shape;362;p20"/>
          <p:cNvSpPr/>
          <p:nvPr/>
        </p:nvSpPr>
        <p:spPr>
          <a:xfrm>
            <a:off x="4323425" y="4247900"/>
            <a:ext cx="2196840" cy="199813"/>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3" name="Google Shape;363;p20"/>
          <p:cNvSpPr/>
          <p:nvPr/>
        </p:nvSpPr>
        <p:spPr>
          <a:xfrm>
            <a:off x="5228948" y="4527612"/>
            <a:ext cx="1074198" cy="133165"/>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1"/>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Enumeración de permisos (Autenticado): Bajos Privilegios</a:t>
            </a:r>
            <a:endParaRPr sz="3200"/>
          </a:p>
        </p:txBody>
      </p:sp>
      <p:cxnSp>
        <p:nvCxnSpPr>
          <p:cNvPr id="369" name="Google Shape;369;p21"/>
          <p:cNvCxnSpPr/>
          <p:nvPr/>
        </p:nvCxnSpPr>
        <p:spPr>
          <a:xfrm rot="10800000">
            <a:off x="126206" y="1255709"/>
            <a:ext cx="9972061" cy="0"/>
          </a:xfrm>
          <a:prstGeom prst="straightConnector1">
            <a:avLst/>
          </a:prstGeom>
          <a:noFill/>
          <a:ln cap="flat" cmpd="sng" w="12700">
            <a:solidFill>
              <a:schemeClr val="accent2"/>
            </a:solidFill>
            <a:prstDash val="solid"/>
            <a:miter lim="800000"/>
            <a:headEnd len="sm" w="sm" type="none"/>
            <a:tailEnd len="sm" w="sm" type="none"/>
          </a:ln>
        </p:spPr>
      </p:cxnSp>
      <p:sp>
        <p:nvSpPr>
          <p:cNvPr id="370" name="Google Shape;370;p21"/>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71" name="Google Shape;371;p21"/>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372" name="Google Shape;372;p21"/>
          <p:cNvPicPr preferRelativeResize="0"/>
          <p:nvPr/>
        </p:nvPicPr>
        <p:blipFill rotWithShape="1">
          <a:blip r:embed="rId4">
            <a:alphaModFix/>
          </a:blip>
          <a:srcRect b="0" l="0" r="0" t="0"/>
          <a:stretch/>
        </p:blipFill>
        <p:spPr>
          <a:xfrm>
            <a:off x="299713" y="1910543"/>
            <a:ext cx="11640413" cy="595365"/>
          </a:xfrm>
          <a:prstGeom prst="rect">
            <a:avLst/>
          </a:prstGeom>
          <a:noFill/>
          <a:ln>
            <a:noFill/>
          </a:ln>
        </p:spPr>
      </p:pic>
      <p:pic>
        <p:nvPicPr>
          <p:cNvPr id="373" name="Google Shape;373;p21"/>
          <p:cNvPicPr preferRelativeResize="0"/>
          <p:nvPr/>
        </p:nvPicPr>
        <p:blipFill rotWithShape="1">
          <a:blip r:embed="rId5">
            <a:alphaModFix/>
          </a:blip>
          <a:srcRect b="0" l="0" r="0" t="0"/>
          <a:stretch/>
        </p:blipFill>
        <p:spPr>
          <a:xfrm>
            <a:off x="301760" y="2608704"/>
            <a:ext cx="5045386" cy="3479269"/>
          </a:xfrm>
          <a:prstGeom prst="rect">
            <a:avLst/>
          </a:prstGeom>
          <a:noFill/>
          <a:ln>
            <a:noFill/>
          </a:ln>
        </p:spPr>
      </p:pic>
      <p:pic>
        <p:nvPicPr>
          <p:cNvPr id="374" name="Google Shape;374;p21"/>
          <p:cNvPicPr preferRelativeResize="0"/>
          <p:nvPr/>
        </p:nvPicPr>
        <p:blipFill rotWithShape="1">
          <a:blip r:embed="rId6">
            <a:alphaModFix/>
          </a:blip>
          <a:srcRect b="0" l="0" r="0" t="0"/>
          <a:stretch/>
        </p:blipFill>
        <p:spPr>
          <a:xfrm>
            <a:off x="5555628" y="2621101"/>
            <a:ext cx="6301684" cy="2872981"/>
          </a:xfrm>
          <a:prstGeom prst="rect">
            <a:avLst/>
          </a:prstGeom>
          <a:noFill/>
          <a:ln>
            <a:noFill/>
          </a:ln>
        </p:spPr>
      </p:pic>
      <p:sp>
        <p:nvSpPr>
          <p:cNvPr id="375" name="Google Shape;375;p21"/>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76" name="Google Shape;376;p21"/>
          <p:cNvPicPr preferRelativeResize="0"/>
          <p:nvPr/>
        </p:nvPicPr>
        <p:blipFill rotWithShape="1">
          <a:blip r:embed="rId7">
            <a:alphaModFix/>
          </a:blip>
          <a:srcRect b="0" l="0" r="0" t="0"/>
          <a:stretch/>
        </p:blipFill>
        <p:spPr>
          <a:xfrm>
            <a:off x="10098267" y="386679"/>
            <a:ext cx="1967527" cy="110673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22"/>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Enumeración de permisos (Autenticado): Administrador</a:t>
            </a:r>
            <a:endParaRPr sz="3200"/>
          </a:p>
        </p:txBody>
      </p:sp>
      <p:cxnSp>
        <p:nvCxnSpPr>
          <p:cNvPr id="382" name="Google Shape;382;p22"/>
          <p:cNvCxnSpPr/>
          <p:nvPr/>
        </p:nvCxnSpPr>
        <p:spPr>
          <a:xfrm rot="10800000">
            <a:off x="126206" y="1255709"/>
            <a:ext cx="9638896" cy="0"/>
          </a:xfrm>
          <a:prstGeom prst="straightConnector1">
            <a:avLst/>
          </a:prstGeom>
          <a:noFill/>
          <a:ln cap="flat" cmpd="sng" w="12700">
            <a:solidFill>
              <a:schemeClr val="accent2"/>
            </a:solidFill>
            <a:prstDash val="solid"/>
            <a:miter lim="800000"/>
            <a:headEnd len="sm" w="sm" type="none"/>
            <a:tailEnd len="sm" w="sm" type="none"/>
          </a:ln>
        </p:spPr>
      </p:cxnSp>
      <p:sp>
        <p:nvSpPr>
          <p:cNvPr id="383" name="Google Shape;383;p22"/>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84" name="Google Shape;384;p22"/>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385" name="Google Shape;385;p22"/>
          <p:cNvPicPr preferRelativeResize="0"/>
          <p:nvPr/>
        </p:nvPicPr>
        <p:blipFill rotWithShape="1">
          <a:blip r:embed="rId4">
            <a:alphaModFix/>
          </a:blip>
          <a:srcRect b="0" l="0" r="0" t="0"/>
          <a:stretch/>
        </p:blipFill>
        <p:spPr>
          <a:xfrm>
            <a:off x="723514" y="2056013"/>
            <a:ext cx="4972050" cy="1143000"/>
          </a:xfrm>
          <a:prstGeom prst="rect">
            <a:avLst/>
          </a:prstGeom>
          <a:noFill/>
          <a:ln>
            <a:noFill/>
          </a:ln>
        </p:spPr>
      </p:pic>
      <p:pic>
        <p:nvPicPr>
          <p:cNvPr id="386" name="Google Shape;386;p22"/>
          <p:cNvPicPr preferRelativeResize="0"/>
          <p:nvPr/>
        </p:nvPicPr>
        <p:blipFill rotWithShape="1">
          <a:blip r:embed="rId5">
            <a:alphaModFix/>
          </a:blip>
          <a:srcRect b="0" l="0" r="0" t="0"/>
          <a:stretch/>
        </p:blipFill>
        <p:spPr>
          <a:xfrm>
            <a:off x="6195645" y="2056013"/>
            <a:ext cx="4116409" cy="4058329"/>
          </a:xfrm>
          <a:prstGeom prst="rect">
            <a:avLst/>
          </a:prstGeom>
          <a:noFill/>
          <a:ln>
            <a:noFill/>
          </a:ln>
        </p:spPr>
      </p:pic>
      <p:sp>
        <p:nvSpPr>
          <p:cNvPr id="387" name="Google Shape;387;p22"/>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88" name="Google Shape;388;p22"/>
          <p:cNvPicPr preferRelativeResize="0"/>
          <p:nvPr/>
        </p:nvPicPr>
        <p:blipFill rotWithShape="1">
          <a:blip r:embed="rId6">
            <a:alphaModFix/>
          </a:blip>
          <a:srcRect b="0" l="0" r="0" t="0"/>
          <a:stretch/>
        </p:blipFill>
        <p:spPr>
          <a:xfrm>
            <a:off x="10098267" y="386679"/>
            <a:ext cx="1967527" cy="1106734"/>
          </a:xfrm>
          <a:prstGeom prst="rect">
            <a:avLst/>
          </a:prstGeom>
          <a:noFill/>
          <a:ln>
            <a:noFill/>
          </a:ln>
        </p:spPr>
      </p:pic>
      <p:pic>
        <p:nvPicPr>
          <p:cNvPr id="389" name="Google Shape;389;p22"/>
          <p:cNvPicPr preferRelativeResize="0"/>
          <p:nvPr/>
        </p:nvPicPr>
        <p:blipFill rotWithShape="1">
          <a:blip r:embed="rId7">
            <a:alphaModFix/>
          </a:blip>
          <a:srcRect b="0" l="0" r="0" t="0"/>
          <a:stretch/>
        </p:blipFill>
        <p:spPr>
          <a:xfrm>
            <a:off x="1123009" y="3403604"/>
            <a:ext cx="4260233" cy="279063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23"/>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395" name="Google Shape;395;p23"/>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396" name="Google Shape;396;p23"/>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397" name="Google Shape;397;p23"/>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Explotación</a:t>
            </a:r>
            <a:endParaRPr/>
          </a:p>
        </p:txBody>
      </p:sp>
      <p:cxnSp>
        <p:nvCxnSpPr>
          <p:cNvPr id="398" name="Google Shape;398;p23"/>
          <p:cNvCxnSpPr/>
          <p:nvPr/>
        </p:nvCxnSpPr>
        <p:spPr>
          <a:xfrm rot="10800000">
            <a:off x="128585" y="3681408"/>
            <a:ext cx="529743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24"/>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Exfiltración de metadatos en instancia EC2: Explotación</a:t>
            </a:r>
            <a:endParaRPr sz="3200"/>
          </a:p>
        </p:txBody>
      </p:sp>
      <p:cxnSp>
        <p:nvCxnSpPr>
          <p:cNvPr id="404" name="Google Shape;404;p24"/>
          <p:cNvCxnSpPr/>
          <p:nvPr/>
        </p:nvCxnSpPr>
        <p:spPr>
          <a:xfrm rot="10800000">
            <a:off x="126206" y="1255709"/>
            <a:ext cx="9541669" cy="0"/>
          </a:xfrm>
          <a:prstGeom prst="straightConnector1">
            <a:avLst/>
          </a:prstGeom>
          <a:noFill/>
          <a:ln cap="flat" cmpd="sng" w="12700">
            <a:solidFill>
              <a:schemeClr val="accent2"/>
            </a:solidFill>
            <a:prstDash val="solid"/>
            <a:miter lim="800000"/>
            <a:headEnd len="sm" w="sm" type="none"/>
            <a:tailEnd len="sm" w="sm" type="none"/>
          </a:ln>
        </p:spPr>
      </p:cxnSp>
      <p:sp>
        <p:nvSpPr>
          <p:cNvPr id="405" name="Google Shape;405;p24"/>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06" name="Google Shape;406;p24"/>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407" name="Google Shape;407;p24"/>
          <p:cNvPicPr preferRelativeResize="0"/>
          <p:nvPr/>
        </p:nvPicPr>
        <p:blipFill rotWithShape="1">
          <a:blip r:embed="rId4">
            <a:alphaModFix/>
          </a:blip>
          <a:srcRect b="0" l="0" r="0" t="0"/>
          <a:stretch/>
        </p:blipFill>
        <p:spPr>
          <a:xfrm>
            <a:off x="1663058" y="2148504"/>
            <a:ext cx="8689226" cy="4459550"/>
          </a:xfrm>
          <a:prstGeom prst="rect">
            <a:avLst/>
          </a:prstGeom>
          <a:noFill/>
          <a:ln>
            <a:noFill/>
          </a:ln>
        </p:spPr>
      </p:pic>
      <p:sp>
        <p:nvSpPr>
          <p:cNvPr id="408" name="Google Shape;408;p24"/>
          <p:cNvSpPr txBox="1"/>
          <p:nvPr/>
        </p:nvSpPr>
        <p:spPr>
          <a:xfrm>
            <a:off x="632574" y="1673430"/>
            <a:ext cx="941737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Escaneo Activo sobre el servidor web de la EC2</a:t>
            </a:r>
            <a:endParaRPr/>
          </a:p>
        </p:txBody>
      </p:sp>
      <p:sp>
        <p:nvSpPr>
          <p:cNvPr id="409" name="Google Shape;409;p24"/>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10" name="Google Shape;410;p24"/>
          <p:cNvPicPr preferRelativeResize="0"/>
          <p:nvPr/>
        </p:nvPicPr>
        <p:blipFill rotWithShape="1">
          <a:blip r:embed="rId5">
            <a:alphaModFix/>
          </a:blip>
          <a:srcRect b="0" l="0" r="0" t="0"/>
          <a:stretch/>
        </p:blipFill>
        <p:spPr>
          <a:xfrm>
            <a:off x="10098267" y="386679"/>
            <a:ext cx="1967527" cy="1106734"/>
          </a:xfrm>
          <a:prstGeom prst="rect">
            <a:avLst/>
          </a:prstGeom>
          <a:noFill/>
          <a:ln>
            <a:noFill/>
          </a:ln>
        </p:spPr>
      </p:pic>
      <p:sp>
        <p:nvSpPr>
          <p:cNvPr id="411" name="Google Shape;411;p24"/>
          <p:cNvSpPr/>
          <p:nvPr/>
        </p:nvSpPr>
        <p:spPr>
          <a:xfrm>
            <a:off x="2724727" y="6206836"/>
            <a:ext cx="2032000" cy="120073"/>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25"/>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Exfiltración de metadatos en instancia EC2: Explotación</a:t>
            </a:r>
            <a:endParaRPr sz="3200"/>
          </a:p>
        </p:txBody>
      </p:sp>
      <p:cxnSp>
        <p:nvCxnSpPr>
          <p:cNvPr id="417" name="Google Shape;417;p25"/>
          <p:cNvCxnSpPr/>
          <p:nvPr/>
        </p:nvCxnSpPr>
        <p:spPr>
          <a:xfrm rot="10800000">
            <a:off x="126206" y="1255709"/>
            <a:ext cx="9513094" cy="0"/>
          </a:xfrm>
          <a:prstGeom prst="straightConnector1">
            <a:avLst/>
          </a:prstGeom>
          <a:noFill/>
          <a:ln cap="flat" cmpd="sng" w="12700">
            <a:solidFill>
              <a:schemeClr val="accent2"/>
            </a:solidFill>
            <a:prstDash val="solid"/>
            <a:miter lim="800000"/>
            <a:headEnd len="sm" w="sm" type="none"/>
            <a:tailEnd len="sm" w="sm" type="none"/>
          </a:ln>
        </p:spPr>
      </p:cxnSp>
      <p:sp>
        <p:nvSpPr>
          <p:cNvPr id="418" name="Google Shape;418;p25"/>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19" name="Google Shape;419;p25"/>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420" name="Google Shape;420;p25"/>
          <p:cNvSpPr txBox="1"/>
          <p:nvPr/>
        </p:nvSpPr>
        <p:spPr>
          <a:xfrm>
            <a:off x="360919" y="1701982"/>
            <a:ext cx="1147016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http://34.228.200.162/AsturVuln.php?url=</a:t>
            </a:r>
            <a:r>
              <a:rPr lang="es-ES" sz="1800">
                <a:solidFill>
                  <a:srgbClr val="FFFF00"/>
                </a:solidFill>
                <a:latin typeface="Calibri"/>
                <a:ea typeface="Calibri"/>
                <a:cs typeface="Calibri"/>
                <a:sym typeface="Calibri"/>
              </a:rPr>
              <a:t>http://169.254.169.254/latest/meta-data/iam/security-credentials/EC2RolForSSM</a:t>
            </a:r>
            <a:endParaRPr/>
          </a:p>
        </p:txBody>
      </p:sp>
      <p:pic>
        <p:nvPicPr>
          <p:cNvPr id="421" name="Google Shape;421;p25"/>
          <p:cNvPicPr preferRelativeResize="0"/>
          <p:nvPr/>
        </p:nvPicPr>
        <p:blipFill rotWithShape="1">
          <a:blip r:embed="rId4">
            <a:alphaModFix/>
          </a:blip>
          <a:srcRect b="0" l="0" r="11963" t="0"/>
          <a:stretch/>
        </p:blipFill>
        <p:spPr>
          <a:xfrm>
            <a:off x="360919" y="2582251"/>
            <a:ext cx="11470162" cy="2688481"/>
          </a:xfrm>
          <a:prstGeom prst="rect">
            <a:avLst/>
          </a:prstGeom>
          <a:noFill/>
          <a:ln>
            <a:noFill/>
          </a:ln>
        </p:spPr>
      </p:pic>
      <p:sp>
        <p:nvSpPr>
          <p:cNvPr id="422" name="Google Shape;422;p25"/>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23" name="Google Shape;423;p25"/>
          <p:cNvPicPr preferRelativeResize="0"/>
          <p:nvPr/>
        </p:nvPicPr>
        <p:blipFill rotWithShape="1">
          <a:blip r:embed="rId5">
            <a:alphaModFix/>
          </a:blip>
          <a:srcRect b="0" l="0" r="0" t="0"/>
          <a:stretch/>
        </p:blipFill>
        <p:spPr>
          <a:xfrm>
            <a:off x="10098267" y="386679"/>
            <a:ext cx="1967527" cy="1106734"/>
          </a:xfrm>
          <a:prstGeom prst="rect">
            <a:avLst/>
          </a:prstGeom>
          <a:noFill/>
          <a:ln>
            <a:noFill/>
          </a:ln>
        </p:spPr>
      </p:pic>
      <p:sp>
        <p:nvSpPr>
          <p:cNvPr id="424" name="Google Shape;424;p25"/>
          <p:cNvSpPr/>
          <p:nvPr/>
        </p:nvSpPr>
        <p:spPr>
          <a:xfrm>
            <a:off x="360919" y="2816023"/>
            <a:ext cx="11470162" cy="301727"/>
          </a:xfrm>
          <a:prstGeom prst="rect">
            <a:avLst/>
          </a:prstGeom>
          <a:solidFill>
            <a:schemeClr val="accent4"/>
          </a:solidFill>
          <a:ln cap="flat" cmpd="sng" w="12700">
            <a:solidFill>
              <a:srgbClr val="6B51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5" name="Google Shape;425;p25"/>
          <p:cNvSpPr/>
          <p:nvPr/>
        </p:nvSpPr>
        <p:spPr>
          <a:xfrm>
            <a:off x="1340528" y="4447713"/>
            <a:ext cx="967666" cy="115409"/>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6" name="Google Shape;426;p25"/>
          <p:cNvSpPr/>
          <p:nvPr/>
        </p:nvSpPr>
        <p:spPr>
          <a:xfrm>
            <a:off x="1425925" y="4563122"/>
            <a:ext cx="2071877" cy="115409"/>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6"/>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Exfiltración de metadatos en instancia EC2: Detección</a:t>
            </a:r>
            <a:endParaRPr sz="3200"/>
          </a:p>
        </p:txBody>
      </p:sp>
      <p:cxnSp>
        <p:nvCxnSpPr>
          <p:cNvPr id="432" name="Google Shape;432;p26"/>
          <p:cNvCxnSpPr/>
          <p:nvPr/>
        </p:nvCxnSpPr>
        <p:spPr>
          <a:xfrm rot="10800000">
            <a:off x="126206" y="1255709"/>
            <a:ext cx="9293839" cy="0"/>
          </a:xfrm>
          <a:prstGeom prst="straightConnector1">
            <a:avLst/>
          </a:prstGeom>
          <a:noFill/>
          <a:ln cap="flat" cmpd="sng" w="12700">
            <a:solidFill>
              <a:schemeClr val="accent2"/>
            </a:solidFill>
            <a:prstDash val="solid"/>
            <a:miter lim="800000"/>
            <a:headEnd len="sm" w="sm" type="none"/>
            <a:tailEnd len="sm" w="sm" type="none"/>
          </a:ln>
        </p:spPr>
      </p:cxnSp>
      <p:sp>
        <p:nvSpPr>
          <p:cNvPr id="433" name="Google Shape;433;p26"/>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34" name="Google Shape;434;p26"/>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435" name="Google Shape;435;p26"/>
          <p:cNvPicPr preferRelativeResize="0"/>
          <p:nvPr/>
        </p:nvPicPr>
        <p:blipFill rotWithShape="1">
          <a:blip r:embed="rId4">
            <a:alphaModFix/>
          </a:blip>
          <a:srcRect b="0" l="0" r="0" t="0"/>
          <a:stretch/>
        </p:blipFill>
        <p:spPr>
          <a:xfrm>
            <a:off x="596458" y="2836505"/>
            <a:ext cx="10914043" cy="2175110"/>
          </a:xfrm>
          <a:prstGeom prst="rect">
            <a:avLst/>
          </a:prstGeom>
          <a:noFill/>
          <a:ln>
            <a:noFill/>
          </a:ln>
        </p:spPr>
      </p:pic>
      <p:pic>
        <p:nvPicPr>
          <p:cNvPr descr="Equipos de Seguridad Cibernética: Blue Team, Red Team y Purple Team" id="436" name="Google Shape;436;p26"/>
          <p:cNvPicPr preferRelativeResize="0"/>
          <p:nvPr/>
        </p:nvPicPr>
        <p:blipFill rotWithShape="1">
          <a:blip r:embed="rId5">
            <a:alphaModFix/>
          </a:blip>
          <a:srcRect b="0" l="0" r="0" t="0"/>
          <a:stretch/>
        </p:blipFill>
        <p:spPr>
          <a:xfrm>
            <a:off x="10098267" y="401125"/>
            <a:ext cx="1967527" cy="1106734"/>
          </a:xfrm>
          <a:prstGeom prst="rect">
            <a:avLst/>
          </a:prstGeom>
          <a:noFill/>
          <a:ln>
            <a:noFill/>
          </a:ln>
        </p:spPr>
      </p:pic>
      <p:sp>
        <p:nvSpPr>
          <p:cNvPr id="437" name="Google Shape;437;p26"/>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8" name="Google Shape;438;p26"/>
          <p:cNvSpPr txBox="1"/>
          <p:nvPr/>
        </p:nvSpPr>
        <p:spPr>
          <a:xfrm>
            <a:off x="1979692" y="1636176"/>
            <a:ext cx="364502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lang="es-ES" sz="1800">
                <a:solidFill>
                  <a:schemeClr val="lt1"/>
                </a:solidFill>
                <a:latin typeface="Calibri"/>
                <a:ea typeface="Calibri"/>
                <a:cs typeface="Calibri"/>
                <a:sym typeface="Calibri"/>
              </a:rPr>
              <a:t>GuardDuty</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pic>
        <p:nvPicPr>
          <p:cNvPr descr="Public Cloud AWS Security - Check Point Software" id="439" name="Google Shape;439;p26"/>
          <p:cNvPicPr preferRelativeResize="0"/>
          <p:nvPr/>
        </p:nvPicPr>
        <p:blipFill rotWithShape="1">
          <a:blip r:embed="rId6">
            <a:alphaModFix/>
          </a:blip>
          <a:srcRect b="16996" l="0" r="0" t="0"/>
          <a:stretch/>
        </p:blipFill>
        <p:spPr>
          <a:xfrm>
            <a:off x="596458" y="1507859"/>
            <a:ext cx="1154724" cy="114603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7"/>
          <p:cNvSpPr txBox="1"/>
          <p:nvPr>
            <p:ph type="title"/>
          </p:nvPr>
        </p:nvSpPr>
        <p:spPr>
          <a:xfrm>
            <a:off x="541047" y="219766"/>
            <a:ext cx="8964904"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200"/>
              <a:t>Exfiltración de metadatos en instancia EC2: Solución</a:t>
            </a:r>
            <a:endParaRPr sz="3200"/>
          </a:p>
        </p:txBody>
      </p:sp>
      <p:cxnSp>
        <p:nvCxnSpPr>
          <p:cNvPr id="445" name="Google Shape;445;p27"/>
          <p:cNvCxnSpPr/>
          <p:nvPr/>
        </p:nvCxnSpPr>
        <p:spPr>
          <a:xfrm rot="10800000">
            <a:off x="126206" y="1255709"/>
            <a:ext cx="9122569" cy="0"/>
          </a:xfrm>
          <a:prstGeom prst="straightConnector1">
            <a:avLst/>
          </a:prstGeom>
          <a:noFill/>
          <a:ln cap="flat" cmpd="sng" w="12700">
            <a:solidFill>
              <a:schemeClr val="accent2"/>
            </a:solidFill>
            <a:prstDash val="solid"/>
            <a:miter lim="800000"/>
            <a:headEnd len="sm" w="sm" type="none"/>
            <a:tailEnd len="sm" w="sm" type="none"/>
          </a:ln>
        </p:spPr>
      </p:cxnSp>
      <p:sp>
        <p:nvSpPr>
          <p:cNvPr id="446" name="Google Shape;446;p27"/>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47" name="Google Shape;447;p27"/>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448" name="Google Shape;448;p27"/>
          <p:cNvSpPr txBox="1"/>
          <p:nvPr/>
        </p:nvSpPr>
        <p:spPr>
          <a:xfrm>
            <a:off x="463408" y="1711111"/>
            <a:ext cx="10166788" cy="2174782"/>
          </a:xfrm>
          <a:prstGeom prst="rect">
            <a:avLst/>
          </a:prstGeom>
          <a:noFill/>
          <a:ln>
            <a:noFill/>
          </a:ln>
        </p:spPr>
        <p:txBody>
          <a:bodyPr anchorCtr="0" anchor="t" bIns="45700" lIns="91425" spcFirstLastPara="1" rIns="91425" wrap="square" tIns="45700">
            <a:normAutofit/>
          </a:bodyPr>
          <a:lstStyle/>
          <a:p>
            <a:pPr indent="-342900" lvl="0" marL="469900" marR="0" rtl="0" algn="l">
              <a:lnSpc>
                <a:spcPct val="90000"/>
              </a:lnSpc>
              <a:spcBef>
                <a:spcPts val="0"/>
              </a:spcBef>
              <a:spcAft>
                <a:spcPts val="0"/>
              </a:spcAft>
              <a:buClr>
                <a:schemeClr val="lt1"/>
              </a:buClr>
              <a:buSzPts val="2000"/>
              <a:buFont typeface="Arial"/>
              <a:buChar char="•"/>
            </a:pPr>
            <a:r>
              <a:rPr lang="es-ES" sz="2000">
                <a:solidFill>
                  <a:schemeClr val="lt1"/>
                </a:solidFill>
                <a:latin typeface="Calibri"/>
                <a:ea typeface="Calibri"/>
                <a:cs typeface="Calibri"/>
                <a:sym typeface="Calibri"/>
              </a:rPr>
              <a:t>IMSDSv2 requiere un token de sesión</a:t>
            </a:r>
            <a:endParaRPr/>
          </a:p>
          <a:p>
            <a:pPr indent="-158750" lvl="0" marL="412750" marR="0" rtl="0" algn="l">
              <a:lnSpc>
                <a:spcPct val="90000"/>
              </a:lnSpc>
              <a:spcBef>
                <a:spcPts val="0"/>
              </a:spcBef>
              <a:spcAft>
                <a:spcPts val="0"/>
              </a:spcAft>
              <a:buClr>
                <a:schemeClr val="lt1"/>
              </a:buClr>
              <a:buSzPts val="2000"/>
              <a:buFont typeface="Courier New"/>
              <a:buNone/>
            </a:pPr>
            <a:r>
              <a:t/>
            </a:r>
            <a:endParaRPr sz="2000">
              <a:solidFill>
                <a:schemeClr val="lt1"/>
              </a:solidFill>
              <a:latin typeface="Calibri"/>
              <a:ea typeface="Calibri"/>
              <a:cs typeface="Calibri"/>
              <a:sym typeface="Calibri"/>
            </a:endParaRPr>
          </a:p>
          <a:p>
            <a:pPr indent="-342900" lvl="0" marL="469900" marR="0" rtl="0" algn="l">
              <a:lnSpc>
                <a:spcPct val="90000"/>
              </a:lnSpc>
              <a:spcBef>
                <a:spcPts val="0"/>
              </a:spcBef>
              <a:spcAft>
                <a:spcPts val="0"/>
              </a:spcAft>
              <a:buClr>
                <a:schemeClr val="lt1"/>
              </a:buClr>
              <a:buSzPts val="2000"/>
              <a:buFont typeface="Arial"/>
              <a:buChar char="•"/>
            </a:pPr>
            <a:r>
              <a:rPr lang="es-ES" sz="2000">
                <a:solidFill>
                  <a:schemeClr val="lt1"/>
                </a:solidFill>
                <a:latin typeface="Calibri"/>
                <a:ea typeface="Calibri"/>
                <a:cs typeface="Calibri"/>
                <a:sym typeface="Calibri"/>
              </a:rPr>
              <a:t>Solicitud PUT para obtener token</a:t>
            </a:r>
            <a:endParaRPr/>
          </a:p>
          <a:p>
            <a:pPr indent="-158750" lvl="0" marL="412750" marR="0" rtl="0" algn="l">
              <a:lnSpc>
                <a:spcPct val="90000"/>
              </a:lnSpc>
              <a:spcBef>
                <a:spcPts val="0"/>
              </a:spcBef>
              <a:spcAft>
                <a:spcPts val="0"/>
              </a:spcAft>
              <a:buClr>
                <a:schemeClr val="lt1"/>
              </a:buClr>
              <a:buSzPts val="2000"/>
              <a:buFont typeface="Courier New"/>
              <a:buNone/>
            </a:pPr>
            <a:r>
              <a:t/>
            </a:r>
            <a:endParaRPr sz="2000">
              <a:solidFill>
                <a:schemeClr val="lt1"/>
              </a:solidFill>
              <a:latin typeface="Calibri"/>
              <a:ea typeface="Calibri"/>
              <a:cs typeface="Calibri"/>
              <a:sym typeface="Calibri"/>
            </a:endParaRPr>
          </a:p>
          <a:p>
            <a:pPr indent="-285750" lvl="0" marL="412750" marR="0" rtl="0" algn="l">
              <a:lnSpc>
                <a:spcPct val="90000"/>
              </a:lnSpc>
              <a:spcBef>
                <a:spcPts val="0"/>
              </a:spcBef>
              <a:spcAft>
                <a:spcPts val="0"/>
              </a:spcAft>
              <a:buClr>
                <a:srgbClr val="00FF00"/>
              </a:buClr>
              <a:buSzPts val="2000"/>
              <a:buFont typeface="Arial"/>
              <a:buChar char="-"/>
            </a:pPr>
            <a:r>
              <a:rPr lang="es-ES" sz="1400">
                <a:solidFill>
                  <a:srgbClr val="00FF00"/>
                </a:solidFill>
                <a:latin typeface="Consolas"/>
                <a:ea typeface="Consolas"/>
                <a:cs typeface="Consolas"/>
                <a:sym typeface="Consolas"/>
              </a:rPr>
              <a:t>curl -X PUT "http://169.254.169.254/latest/api/token" -H "X-aws-ec2-metadata-token-ttl-seconds: 21600“</a:t>
            </a:r>
            <a:endParaRPr/>
          </a:p>
          <a:p>
            <a:pPr indent="0" lvl="0" marL="127000" marR="0" rtl="0" algn="l">
              <a:lnSpc>
                <a:spcPct val="90000"/>
              </a:lnSpc>
              <a:spcBef>
                <a:spcPts val="0"/>
              </a:spcBef>
              <a:spcAft>
                <a:spcPts val="0"/>
              </a:spcAft>
              <a:buClr>
                <a:schemeClr val="lt1"/>
              </a:buClr>
              <a:buSzPts val="2000"/>
              <a:buFont typeface="Arial"/>
              <a:buNone/>
            </a:pPr>
            <a:r>
              <a:t/>
            </a:r>
            <a:endParaRPr b="1" sz="1400">
              <a:solidFill>
                <a:schemeClr val="lt1"/>
              </a:solidFill>
              <a:latin typeface="Arial"/>
              <a:ea typeface="Arial"/>
              <a:cs typeface="Arial"/>
              <a:sym typeface="Arial"/>
            </a:endParaRPr>
          </a:p>
          <a:p>
            <a:pPr indent="-285750" lvl="0" marL="412750" marR="0" rtl="0" algn="l">
              <a:lnSpc>
                <a:spcPct val="90000"/>
              </a:lnSpc>
              <a:spcBef>
                <a:spcPts val="0"/>
              </a:spcBef>
              <a:spcAft>
                <a:spcPts val="0"/>
              </a:spcAft>
              <a:buClr>
                <a:srgbClr val="00FF00"/>
              </a:buClr>
              <a:buSzPts val="2000"/>
              <a:buFont typeface="Arial"/>
              <a:buChar char="-"/>
            </a:pPr>
            <a:r>
              <a:rPr lang="es-ES" sz="1400">
                <a:solidFill>
                  <a:srgbClr val="00FF00"/>
                </a:solidFill>
                <a:latin typeface="Consolas"/>
                <a:ea typeface="Consolas"/>
                <a:cs typeface="Consolas"/>
                <a:sym typeface="Consolas"/>
              </a:rPr>
              <a:t>curl -H "X-aws-ec2-metadata-token: &lt;token&gt;" "http://169.254.169.254/latest/meta-data/" </a:t>
            </a:r>
            <a:endParaRPr/>
          </a:p>
        </p:txBody>
      </p:sp>
      <p:pic>
        <p:nvPicPr>
          <p:cNvPr id="449" name="Google Shape;449;p27"/>
          <p:cNvPicPr preferRelativeResize="0"/>
          <p:nvPr/>
        </p:nvPicPr>
        <p:blipFill rotWithShape="1">
          <a:blip r:embed="rId4">
            <a:alphaModFix/>
          </a:blip>
          <a:srcRect b="0" l="0" r="0" t="0"/>
          <a:stretch/>
        </p:blipFill>
        <p:spPr>
          <a:xfrm>
            <a:off x="728664" y="3866021"/>
            <a:ext cx="10466402" cy="1806806"/>
          </a:xfrm>
          <a:prstGeom prst="rect">
            <a:avLst/>
          </a:prstGeom>
          <a:noFill/>
          <a:ln>
            <a:noFill/>
          </a:ln>
        </p:spPr>
      </p:pic>
      <p:sp>
        <p:nvSpPr>
          <p:cNvPr id="450" name="Google Shape;450;p27"/>
          <p:cNvSpPr/>
          <p:nvPr/>
        </p:nvSpPr>
        <p:spPr>
          <a:xfrm>
            <a:off x="1073710" y="4089145"/>
            <a:ext cx="9556485" cy="180930"/>
          </a:xfrm>
          <a:prstGeom prst="rect">
            <a:avLst/>
          </a:prstGeom>
          <a:solidFill>
            <a:schemeClr val="accent4"/>
          </a:solidFill>
          <a:ln cap="flat" cmpd="sng" w="12700">
            <a:solidFill>
              <a:srgbClr val="6B51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Equipos de Seguridad Cibernética: Blue Team, Red Team y Purple Team" id="451" name="Google Shape;451;p27"/>
          <p:cNvPicPr preferRelativeResize="0"/>
          <p:nvPr/>
        </p:nvPicPr>
        <p:blipFill rotWithShape="1">
          <a:blip r:embed="rId5">
            <a:alphaModFix/>
          </a:blip>
          <a:srcRect b="0" l="0" r="0" t="0"/>
          <a:stretch/>
        </p:blipFill>
        <p:spPr>
          <a:xfrm>
            <a:off x="10098267" y="401125"/>
            <a:ext cx="1967527" cy="1106734"/>
          </a:xfrm>
          <a:prstGeom prst="rect">
            <a:avLst/>
          </a:prstGeom>
          <a:noFill/>
          <a:ln>
            <a:noFill/>
          </a:ln>
        </p:spPr>
      </p:pic>
      <p:sp>
        <p:nvSpPr>
          <p:cNvPr id="452" name="Google Shape;452;p27"/>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28"/>
          <p:cNvSpPr txBox="1"/>
          <p:nvPr>
            <p:ph type="title"/>
          </p:nvPr>
        </p:nvSpPr>
        <p:spPr>
          <a:xfrm>
            <a:off x="541047" y="219766"/>
            <a:ext cx="7354446"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S3 Subdomain Takeover</a:t>
            </a:r>
            <a:endParaRPr sz="3600"/>
          </a:p>
        </p:txBody>
      </p:sp>
      <p:cxnSp>
        <p:nvCxnSpPr>
          <p:cNvPr id="458" name="Google Shape;458;p28"/>
          <p:cNvCxnSpPr/>
          <p:nvPr/>
        </p:nvCxnSpPr>
        <p:spPr>
          <a:xfrm rot="10800000">
            <a:off x="126206" y="1255709"/>
            <a:ext cx="4990917" cy="0"/>
          </a:xfrm>
          <a:prstGeom prst="straightConnector1">
            <a:avLst/>
          </a:prstGeom>
          <a:noFill/>
          <a:ln cap="flat" cmpd="sng" w="12700">
            <a:solidFill>
              <a:schemeClr val="accent2"/>
            </a:solidFill>
            <a:prstDash val="solid"/>
            <a:miter lim="800000"/>
            <a:headEnd len="sm" w="sm" type="none"/>
            <a:tailEnd len="sm" w="sm" type="none"/>
          </a:ln>
        </p:spPr>
      </p:cxnSp>
      <p:sp>
        <p:nvSpPr>
          <p:cNvPr id="459" name="Google Shape;459;p28"/>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60" name="Google Shape;460;p28"/>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461" name="Google Shape;461;p28"/>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62" name="Google Shape;462;p28"/>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pic>
        <p:nvPicPr>
          <p:cNvPr descr="The Basics of Subdomain Takeovers | by Daniel | InfoSec Write-ups" id="463" name="Google Shape;463;p28"/>
          <p:cNvPicPr preferRelativeResize="0"/>
          <p:nvPr/>
        </p:nvPicPr>
        <p:blipFill rotWithShape="1">
          <a:blip r:embed="rId5">
            <a:alphaModFix/>
          </a:blip>
          <a:srcRect b="0" l="0" r="0" t="0"/>
          <a:stretch/>
        </p:blipFill>
        <p:spPr>
          <a:xfrm>
            <a:off x="582555" y="1777809"/>
            <a:ext cx="6102864" cy="4327704"/>
          </a:xfrm>
          <a:prstGeom prst="rect">
            <a:avLst/>
          </a:prstGeom>
          <a:noFill/>
          <a:ln>
            <a:noFill/>
          </a:ln>
        </p:spPr>
      </p:pic>
      <p:sp>
        <p:nvSpPr>
          <p:cNvPr id="464" name="Google Shape;464;p28"/>
          <p:cNvSpPr txBox="1"/>
          <p:nvPr/>
        </p:nvSpPr>
        <p:spPr>
          <a:xfrm>
            <a:off x="6685419" y="4983323"/>
            <a:ext cx="5151863" cy="1055492"/>
          </a:xfrm>
          <a:prstGeom prst="rect">
            <a:avLst/>
          </a:prstGeom>
          <a:noFill/>
          <a:ln>
            <a:noFill/>
          </a:ln>
        </p:spPr>
        <p:txBody>
          <a:bodyPr anchorCtr="0" anchor="t" bIns="45700" lIns="91425" spcFirstLastPara="1" rIns="91425" wrap="square" tIns="45700">
            <a:normAutofit/>
          </a:bodyPr>
          <a:lstStyle/>
          <a:p>
            <a:pPr indent="0" lvl="0" marL="127000" marR="0" rtl="0" algn="l">
              <a:lnSpc>
                <a:spcPct val="90000"/>
              </a:lnSpc>
              <a:spcBef>
                <a:spcPts val="0"/>
              </a:spcBef>
              <a:spcAft>
                <a:spcPts val="0"/>
              </a:spcAft>
              <a:buClr>
                <a:schemeClr val="lt1"/>
              </a:buClr>
              <a:buSzPts val="2000"/>
              <a:buFont typeface="Arial"/>
              <a:buNone/>
            </a:pPr>
            <a:r>
              <a:rPr lang="es-ES" sz="1400">
                <a:solidFill>
                  <a:schemeClr val="lt1"/>
                </a:solidFill>
                <a:latin typeface="Calibri"/>
                <a:ea typeface="Calibri"/>
                <a:cs typeface="Calibri"/>
                <a:sym typeface="Calibri"/>
              </a:rPr>
              <a:t>A Canonical Name (CNAME) record is a type of resource record in the Domain Name System (DNS) that maps one domain name (an alias) to another (the canonical name). [RFC-1034]</a:t>
            </a:r>
            <a:endParaRPr sz="1400">
              <a:solidFill>
                <a:schemeClr val="lt1"/>
              </a:solidFill>
              <a:latin typeface="Calibri"/>
              <a:ea typeface="Calibri"/>
              <a:cs typeface="Calibri"/>
              <a:sym typeface="Calibri"/>
            </a:endParaRPr>
          </a:p>
        </p:txBody>
      </p:sp>
      <p:pic>
        <p:nvPicPr>
          <p:cNvPr descr="What Is a CNAME record - KeyCDN Support" id="465" name="Google Shape;465;p28"/>
          <p:cNvPicPr preferRelativeResize="0"/>
          <p:nvPr/>
        </p:nvPicPr>
        <p:blipFill rotWithShape="1">
          <a:blip r:embed="rId6">
            <a:alphaModFix/>
          </a:blip>
          <a:srcRect b="29041" l="16939" r="17426" t="13817"/>
          <a:stretch/>
        </p:blipFill>
        <p:spPr>
          <a:xfrm>
            <a:off x="6863027" y="2802918"/>
            <a:ext cx="4735395" cy="206138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29"/>
          <p:cNvSpPr txBox="1"/>
          <p:nvPr>
            <p:ph type="title"/>
          </p:nvPr>
        </p:nvSpPr>
        <p:spPr>
          <a:xfrm>
            <a:off x="541047" y="219766"/>
            <a:ext cx="7354446"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S3 Subdomain Takeover: Enumeración</a:t>
            </a:r>
            <a:endParaRPr sz="3600"/>
          </a:p>
        </p:txBody>
      </p:sp>
      <p:cxnSp>
        <p:nvCxnSpPr>
          <p:cNvPr id="471" name="Google Shape;471;p29"/>
          <p:cNvCxnSpPr/>
          <p:nvPr/>
        </p:nvCxnSpPr>
        <p:spPr>
          <a:xfrm rot="10800000">
            <a:off x="126206" y="1255709"/>
            <a:ext cx="7550944" cy="0"/>
          </a:xfrm>
          <a:prstGeom prst="straightConnector1">
            <a:avLst/>
          </a:prstGeom>
          <a:noFill/>
          <a:ln cap="flat" cmpd="sng" w="12700">
            <a:solidFill>
              <a:schemeClr val="accent2"/>
            </a:solidFill>
            <a:prstDash val="solid"/>
            <a:miter lim="800000"/>
            <a:headEnd len="sm" w="sm" type="none"/>
            <a:tailEnd len="sm" w="sm" type="none"/>
          </a:ln>
        </p:spPr>
      </p:cxnSp>
      <p:sp>
        <p:nvSpPr>
          <p:cNvPr id="472" name="Google Shape;472;p29"/>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73" name="Google Shape;473;p29"/>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474" name="Google Shape;474;p29"/>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75" name="Google Shape;475;p29"/>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sp>
        <p:nvSpPr>
          <p:cNvPr id="476" name="Google Shape;476;p29"/>
          <p:cNvSpPr txBox="1"/>
          <p:nvPr/>
        </p:nvSpPr>
        <p:spPr>
          <a:xfrm>
            <a:off x="541047" y="1370903"/>
            <a:ext cx="5554953" cy="203132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Búsqueda de Buckets S3 vulnerables</a:t>
            </a:r>
            <a:endParaRPr/>
          </a:p>
          <a:p>
            <a:pPr indent="-285750" lvl="1" marL="7429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Enumeración de subdominios</a:t>
            </a:r>
            <a:endParaRPr/>
          </a:p>
          <a:p>
            <a:pPr indent="-285750" lvl="2" marL="12001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Arial"/>
                <a:ea typeface="Arial"/>
                <a:cs typeface="Arial"/>
                <a:sym typeface="Arial"/>
              </a:rPr>
              <a:t>Subfinder, Sublist3r, Amass, Knockpy…</a:t>
            </a:r>
            <a:endParaRPr b="0" i="0" sz="1800" u="none" cap="none" strike="noStrike">
              <a:solidFill>
                <a:schemeClr val="lt1"/>
              </a:solidFill>
              <a:latin typeface="Calibri"/>
              <a:ea typeface="Calibri"/>
              <a:cs typeface="Calibri"/>
              <a:sym typeface="Calibri"/>
            </a:endParaRPr>
          </a:p>
          <a:p>
            <a:pPr indent="-285750" lvl="1" marL="7429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Fingerprint</a:t>
            </a:r>
            <a:endParaRPr/>
          </a:p>
          <a:p>
            <a:pPr indent="-285750" lvl="2" marL="12001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Subzy (can-i-take-over-xyz)</a:t>
            </a:r>
            <a:endParaRPr/>
          </a:p>
          <a:p>
            <a:pPr indent="-285750" lvl="2" marL="12001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HTTP code: “404 Not Found”</a:t>
            </a:r>
            <a:endParaRPr/>
          </a:p>
          <a:p>
            <a:pPr indent="-285750" lvl="2" marL="12001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Calibri"/>
                <a:ea typeface="Calibri"/>
                <a:cs typeface="Calibri"/>
                <a:sym typeface="Calibri"/>
              </a:rPr>
              <a:t>Code: NoSuchBucket</a:t>
            </a:r>
            <a:endParaRPr/>
          </a:p>
        </p:txBody>
      </p:sp>
      <p:pic>
        <p:nvPicPr>
          <p:cNvPr id="477" name="Google Shape;477;p29"/>
          <p:cNvPicPr preferRelativeResize="0"/>
          <p:nvPr/>
        </p:nvPicPr>
        <p:blipFill rotWithShape="1">
          <a:blip r:embed="rId5">
            <a:alphaModFix/>
          </a:blip>
          <a:srcRect b="0" l="0" r="0" t="0"/>
          <a:stretch/>
        </p:blipFill>
        <p:spPr>
          <a:xfrm>
            <a:off x="6585325" y="1843851"/>
            <a:ext cx="5233726" cy="1766060"/>
          </a:xfrm>
          <a:prstGeom prst="rect">
            <a:avLst/>
          </a:prstGeom>
          <a:noFill/>
          <a:ln>
            <a:noFill/>
          </a:ln>
        </p:spPr>
      </p:pic>
      <p:pic>
        <p:nvPicPr>
          <p:cNvPr id="478" name="Google Shape;478;p29"/>
          <p:cNvPicPr preferRelativeResize="0"/>
          <p:nvPr/>
        </p:nvPicPr>
        <p:blipFill rotWithShape="1">
          <a:blip r:embed="rId6">
            <a:alphaModFix/>
          </a:blip>
          <a:srcRect b="0" l="0" r="0" t="0"/>
          <a:stretch/>
        </p:blipFill>
        <p:spPr>
          <a:xfrm>
            <a:off x="541047" y="3771405"/>
            <a:ext cx="8088603" cy="2857750"/>
          </a:xfrm>
          <a:prstGeom prst="rect">
            <a:avLst/>
          </a:prstGeom>
          <a:noFill/>
          <a:ln>
            <a:noFill/>
          </a:ln>
        </p:spPr>
      </p:pic>
      <p:pic>
        <p:nvPicPr>
          <p:cNvPr id="479" name="Google Shape;479;p29"/>
          <p:cNvPicPr preferRelativeResize="0"/>
          <p:nvPr/>
        </p:nvPicPr>
        <p:blipFill rotWithShape="1">
          <a:blip r:embed="rId7">
            <a:alphaModFix/>
          </a:blip>
          <a:srcRect b="8313" l="0" r="61472" t="0"/>
          <a:stretch/>
        </p:blipFill>
        <p:spPr>
          <a:xfrm>
            <a:off x="8729849" y="3771405"/>
            <a:ext cx="3089202" cy="2011004"/>
          </a:xfrm>
          <a:prstGeom prst="rect">
            <a:avLst/>
          </a:prstGeom>
          <a:noFill/>
          <a:ln>
            <a:noFill/>
          </a:ln>
        </p:spPr>
      </p:pic>
      <p:sp>
        <p:nvSpPr>
          <p:cNvPr id="480" name="Google Shape;480;p29"/>
          <p:cNvSpPr/>
          <p:nvPr/>
        </p:nvSpPr>
        <p:spPr>
          <a:xfrm>
            <a:off x="6646332" y="3208867"/>
            <a:ext cx="4885268" cy="361908"/>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3"/>
          <p:cNvSpPr txBox="1"/>
          <p:nvPr>
            <p:ph type="title"/>
          </p:nvPr>
        </p:nvSpPr>
        <p:spPr>
          <a:xfrm>
            <a:off x="541047" y="219766"/>
            <a:ext cx="9078798" cy="920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t>Aws sts get-caller-identity</a:t>
            </a:r>
            <a:endParaRPr/>
          </a:p>
        </p:txBody>
      </p:sp>
      <p:sp>
        <p:nvSpPr>
          <p:cNvPr id="108" name="Google Shape;108;p3"/>
          <p:cNvSpPr txBox="1"/>
          <p:nvPr>
            <p:ph idx="1" type="body"/>
          </p:nvPr>
        </p:nvSpPr>
        <p:spPr>
          <a:xfrm>
            <a:off x="1392667" y="1560862"/>
            <a:ext cx="9406666" cy="4895847"/>
          </a:xfrm>
          <a:prstGeom prst="rect">
            <a:avLst/>
          </a:prstGeom>
          <a:noFill/>
          <a:ln>
            <a:noFill/>
          </a:ln>
        </p:spPr>
        <p:txBody>
          <a:bodyPr anchorCtr="0" anchor="t" bIns="45700" lIns="91425" spcFirstLastPara="1" rIns="91425" wrap="square" tIns="45700">
            <a:normAutofit/>
          </a:bodyPr>
          <a:lstStyle/>
          <a:p>
            <a:pPr indent="-101600" lvl="0" marL="228600" rtl="0" algn="l">
              <a:lnSpc>
                <a:spcPct val="90000"/>
              </a:lnSpc>
              <a:spcBef>
                <a:spcPts val="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a:p>
            <a:pPr indent="-101600" lvl="0" marL="228600" rtl="0" algn="l">
              <a:lnSpc>
                <a:spcPct val="90000"/>
              </a:lnSpc>
              <a:spcBef>
                <a:spcPts val="1000"/>
              </a:spcBef>
              <a:spcAft>
                <a:spcPts val="0"/>
              </a:spcAft>
              <a:buClr>
                <a:schemeClr val="lt1"/>
              </a:buClr>
              <a:buSzPts val="2000"/>
              <a:buNone/>
            </a:pPr>
            <a:r>
              <a:t/>
            </a:r>
            <a:endParaRPr sz="2000">
              <a:solidFill>
                <a:schemeClr val="dk1"/>
              </a:solidFill>
            </a:endParaRPr>
          </a:p>
        </p:txBody>
      </p:sp>
      <p:cxnSp>
        <p:nvCxnSpPr>
          <p:cNvPr id="109" name="Google Shape;109;p3"/>
          <p:cNvCxnSpPr/>
          <p:nvPr/>
        </p:nvCxnSpPr>
        <p:spPr>
          <a:xfrm rot="10800000">
            <a:off x="126206" y="1255709"/>
            <a:ext cx="6299646" cy="0"/>
          </a:xfrm>
          <a:prstGeom prst="straightConnector1">
            <a:avLst/>
          </a:prstGeom>
          <a:noFill/>
          <a:ln cap="flat" cmpd="sng" w="12700">
            <a:solidFill>
              <a:schemeClr val="accent2"/>
            </a:solidFill>
            <a:prstDash val="solid"/>
            <a:miter lim="800000"/>
            <a:headEnd len="sm" w="sm" type="none"/>
            <a:tailEnd len="sm" w="sm" type="none"/>
          </a:ln>
        </p:spPr>
      </p:cxnSp>
      <p:sp>
        <p:nvSpPr>
          <p:cNvPr id="110" name="Google Shape;110;p3"/>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11" name="Google Shape;111;p3"/>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Hombre parado en la calle&#10;&#10;Descripción generada automáticamente con confianza media" id="112" name="Google Shape;112;p3"/>
          <p:cNvPicPr preferRelativeResize="0"/>
          <p:nvPr/>
        </p:nvPicPr>
        <p:blipFill rotWithShape="1">
          <a:blip r:embed="rId4">
            <a:alphaModFix/>
          </a:blip>
          <a:srcRect b="0" l="0" r="0" t="0"/>
          <a:stretch/>
        </p:blipFill>
        <p:spPr>
          <a:xfrm>
            <a:off x="8579311" y="2134180"/>
            <a:ext cx="2295809" cy="3654275"/>
          </a:xfrm>
          <a:prstGeom prst="rect">
            <a:avLst/>
          </a:prstGeom>
          <a:noFill/>
          <a:ln>
            <a:noFill/>
          </a:ln>
        </p:spPr>
      </p:pic>
      <p:pic>
        <p:nvPicPr>
          <p:cNvPr descr="Un hombre con los brazos cruzados&#10;&#10;Descripción generada automáticamente con confianza media" id="113" name="Google Shape;113;p3"/>
          <p:cNvPicPr preferRelativeResize="0"/>
          <p:nvPr/>
        </p:nvPicPr>
        <p:blipFill rotWithShape="1">
          <a:blip r:embed="rId5">
            <a:alphaModFix/>
          </a:blip>
          <a:srcRect b="0" l="0" r="0" t="0"/>
          <a:stretch/>
        </p:blipFill>
        <p:spPr>
          <a:xfrm>
            <a:off x="879766" y="2134179"/>
            <a:ext cx="2726948" cy="3683660"/>
          </a:xfrm>
          <a:prstGeom prst="rect">
            <a:avLst/>
          </a:prstGeom>
          <a:noFill/>
          <a:ln>
            <a:noFill/>
          </a:ln>
        </p:spPr>
      </p:pic>
      <p:sp>
        <p:nvSpPr>
          <p:cNvPr id="114" name="Google Shape;114;p3"/>
          <p:cNvSpPr txBox="1"/>
          <p:nvPr/>
        </p:nvSpPr>
        <p:spPr>
          <a:xfrm>
            <a:off x="4070918" y="1847521"/>
            <a:ext cx="3551067" cy="3970318"/>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Arial"/>
                <a:ea typeface="Arial"/>
                <a:cs typeface="Arial"/>
                <a:sym typeface="Arial"/>
              </a:rPr>
              <a:t>Graduados en Ingeniería de Telecomunicación y Master en Ciberseguridad</a:t>
            </a:r>
            <a:endParaRPr/>
          </a:p>
          <a:p>
            <a:pPr indent="-171450" lvl="0" marL="285750" marR="0" rtl="0" algn="l">
              <a:spcBef>
                <a:spcPts val="0"/>
              </a:spcBef>
              <a:spcAft>
                <a:spcPts val="0"/>
              </a:spcAft>
              <a:buClr>
                <a:schemeClr val="lt1"/>
              </a:buClr>
              <a:buSzPts val="1800"/>
              <a:buFont typeface="Arial"/>
              <a:buNone/>
            </a:pPr>
            <a:r>
              <a:t/>
            </a:r>
            <a:endParaRPr b="0" i="0" sz="1800" u="none" cap="none" strike="noStrike">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Arial"/>
                <a:ea typeface="Arial"/>
                <a:cs typeface="Arial"/>
                <a:sym typeface="Arial"/>
              </a:rPr>
              <a:t>Ingenieros de Ciberseguridad – INDRA Mobility</a:t>
            </a:r>
            <a:endParaRPr b="0" i="0" sz="1800" u="none" cap="none" strike="noStrike">
              <a:solidFill>
                <a:schemeClr val="lt1"/>
              </a:solidFill>
              <a:latin typeface="Arial"/>
              <a:ea typeface="Arial"/>
              <a:cs typeface="Arial"/>
              <a:sym typeface="Arial"/>
            </a:endParaRPr>
          </a:p>
          <a:p>
            <a:pPr indent="-171450" lvl="0" marL="285750" marR="0" rtl="0" algn="l">
              <a:spcBef>
                <a:spcPts val="0"/>
              </a:spcBef>
              <a:spcAft>
                <a:spcPts val="0"/>
              </a:spcAft>
              <a:buClr>
                <a:schemeClr val="lt1"/>
              </a:buClr>
              <a:buSzPts val="1800"/>
              <a:buFont typeface="Arial"/>
              <a:buNone/>
            </a:pPr>
            <a:r>
              <a:t/>
            </a:r>
            <a:endParaRPr b="0" i="0" sz="1800" u="none" cap="none" strike="noStrike">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Arial"/>
                <a:ea typeface="Arial"/>
                <a:cs typeface="Arial"/>
                <a:sym typeface="Arial"/>
              </a:rPr>
              <a:t>Vulnerability Management, Application Security, Pentesting, Cloud Security.</a:t>
            </a:r>
            <a:endParaRPr/>
          </a:p>
          <a:p>
            <a:pPr indent="-171450" lvl="0" marL="285750" marR="0" rtl="0" algn="l">
              <a:spcBef>
                <a:spcPts val="0"/>
              </a:spcBef>
              <a:spcAft>
                <a:spcPts val="0"/>
              </a:spcAft>
              <a:buClr>
                <a:schemeClr val="lt1"/>
              </a:buClr>
              <a:buSzPts val="1800"/>
              <a:buFont typeface="Arial"/>
              <a:buNone/>
            </a:pPr>
            <a:r>
              <a:t/>
            </a:r>
            <a:endParaRPr b="0" i="0" sz="1800" u="none" cap="none" strike="noStrike">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b="0" i="0" lang="es-ES" sz="1800" u="none" cap="none" strike="noStrike">
                <a:solidFill>
                  <a:schemeClr val="lt1"/>
                </a:solidFill>
                <a:latin typeface="Arial"/>
                <a:ea typeface="Arial"/>
                <a:cs typeface="Arial"/>
                <a:sym typeface="Arial"/>
              </a:rPr>
              <a:t>CEH, CRTP, AWS SAA-C03, AWS SCS-C02, eJPT…</a:t>
            </a:r>
            <a:endParaRPr b="0" i="0" sz="1800" u="none" cap="none" strike="noStrike">
              <a:solidFill>
                <a:schemeClr val="lt1"/>
              </a:solidFill>
              <a:latin typeface="Arial"/>
              <a:ea typeface="Arial"/>
              <a:cs typeface="Arial"/>
              <a:sym typeface="Arial"/>
            </a:endParaRPr>
          </a:p>
          <a:p>
            <a:pPr indent="-171450" lvl="0" marL="285750" marR="0" rtl="0" algn="l">
              <a:spcBef>
                <a:spcPts val="0"/>
              </a:spcBef>
              <a:spcAft>
                <a:spcPts val="0"/>
              </a:spcAft>
              <a:buClr>
                <a:schemeClr val="lt1"/>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5" name="Google Shape;115;p3"/>
          <p:cNvSpPr txBox="1"/>
          <p:nvPr/>
        </p:nvSpPr>
        <p:spPr>
          <a:xfrm>
            <a:off x="958720" y="1713188"/>
            <a:ext cx="2726948"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ES" sz="1600" u="none" cap="none" strike="noStrike">
                <a:solidFill>
                  <a:schemeClr val="lt1"/>
                </a:solidFill>
                <a:latin typeface="Arial"/>
                <a:ea typeface="Arial"/>
                <a:cs typeface="Arial"/>
                <a:sym typeface="Arial"/>
              </a:rPr>
              <a:t>Carlos Argüelles Álvarez</a:t>
            </a:r>
            <a:endParaRPr/>
          </a:p>
        </p:txBody>
      </p:sp>
      <p:sp>
        <p:nvSpPr>
          <p:cNvPr id="116" name="Google Shape;116;p3"/>
          <p:cNvSpPr txBox="1"/>
          <p:nvPr/>
        </p:nvSpPr>
        <p:spPr>
          <a:xfrm>
            <a:off x="8705616" y="1713188"/>
            <a:ext cx="2726948"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lt1"/>
                </a:solidFill>
                <a:latin typeface="Arial"/>
                <a:ea typeface="Arial"/>
                <a:cs typeface="Arial"/>
                <a:sym typeface="Arial"/>
              </a:rPr>
              <a:t>Jesús Canal Sánchez</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30"/>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S3 Subdomain Takeover: Explotación</a:t>
            </a:r>
            <a:endParaRPr sz="3600"/>
          </a:p>
        </p:txBody>
      </p:sp>
      <p:cxnSp>
        <p:nvCxnSpPr>
          <p:cNvPr id="486" name="Google Shape;486;p30"/>
          <p:cNvCxnSpPr/>
          <p:nvPr/>
        </p:nvCxnSpPr>
        <p:spPr>
          <a:xfrm rot="10800000">
            <a:off x="126206" y="1255709"/>
            <a:ext cx="7236619" cy="0"/>
          </a:xfrm>
          <a:prstGeom prst="straightConnector1">
            <a:avLst/>
          </a:prstGeom>
          <a:noFill/>
          <a:ln cap="flat" cmpd="sng" w="12700">
            <a:solidFill>
              <a:schemeClr val="accent2"/>
            </a:solidFill>
            <a:prstDash val="solid"/>
            <a:miter lim="800000"/>
            <a:headEnd len="sm" w="sm" type="none"/>
            <a:tailEnd len="sm" w="sm" type="none"/>
          </a:ln>
        </p:spPr>
      </p:cxnSp>
      <p:sp>
        <p:nvSpPr>
          <p:cNvPr id="487" name="Google Shape;487;p30"/>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488" name="Google Shape;488;p30"/>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489" name="Google Shape;489;p30"/>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90" name="Google Shape;490;p30"/>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pic>
        <p:nvPicPr>
          <p:cNvPr id="491" name="Google Shape;491;p30"/>
          <p:cNvPicPr preferRelativeResize="0"/>
          <p:nvPr/>
        </p:nvPicPr>
        <p:blipFill rotWithShape="1">
          <a:blip r:embed="rId5">
            <a:alphaModFix/>
          </a:blip>
          <a:srcRect b="8327" l="0" r="31811" t="15525"/>
          <a:stretch/>
        </p:blipFill>
        <p:spPr>
          <a:xfrm>
            <a:off x="6402061" y="1905553"/>
            <a:ext cx="4344084" cy="1844762"/>
          </a:xfrm>
          <a:prstGeom prst="rect">
            <a:avLst/>
          </a:prstGeom>
          <a:noFill/>
          <a:ln>
            <a:noFill/>
          </a:ln>
        </p:spPr>
      </p:pic>
      <p:pic>
        <p:nvPicPr>
          <p:cNvPr id="492" name="Google Shape;492;p30"/>
          <p:cNvPicPr preferRelativeResize="0"/>
          <p:nvPr/>
        </p:nvPicPr>
        <p:blipFill rotWithShape="1">
          <a:blip r:embed="rId6">
            <a:alphaModFix/>
          </a:blip>
          <a:srcRect b="0" l="0" r="0" t="0"/>
          <a:stretch/>
        </p:blipFill>
        <p:spPr>
          <a:xfrm>
            <a:off x="258489" y="4317598"/>
            <a:ext cx="5818833" cy="1591746"/>
          </a:xfrm>
          <a:prstGeom prst="rect">
            <a:avLst/>
          </a:prstGeom>
          <a:noFill/>
          <a:ln>
            <a:noFill/>
          </a:ln>
        </p:spPr>
      </p:pic>
      <p:pic>
        <p:nvPicPr>
          <p:cNvPr id="493" name="Google Shape;493;p30"/>
          <p:cNvPicPr preferRelativeResize="0"/>
          <p:nvPr/>
        </p:nvPicPr>
        <p:blipFill rotWithShape="1">
          <a:blip r:embed="rId7">
            <a:alphaModFix/>
          </a:blip>
          <a:srcRect b="0" l="0" r="9708" t="0"/>
          <a:stretch/>
        </p:blipFill>
        <p:spPr>
          <a:xfrm>
            <a:off x="6404753" y="3968569"/>
            <a:ext cx="5255576" cy="1940775"/>
          </a:xfrm>
          <a:prstGeom prst="rect">
            <a:avLst/>
          </a:prstGeom>
          <a:noFill/>
          <a:ln>
            <a:noFill/>
          </a:ln>
        </p:spPr>
      </p:pic>
      <p:pic>
        <p:nvPicPr>
          <p:cNvPr id="494" name="Google Shape;494;p30"/>
          <p:cNvPicPr preferRelativeResize="0"/>
          <p:nvPr/>
        </p:nvPicPr>
        <p:blipFill rotWithShape="1">
          <a:blip r:embed="rId8">
            <a:alphaModFix/>
          </a:blip>
          <a:srcRect b="0" l="0" r="2223" t="0"/>
          <a:stretch/>
        </p:blipFill>
        <p:spPr>
          <a:xfrm>
            <a:off x="251515" y="1905553"/>
            <a:ext cx="5870136" cy="2110072"/>
          </a:xfrm>
          <a:prstGeom prst="rect">
            <a:avLst/>
          </a:prstGeom>
          <a:noFill/>
          <a:ln>
            <a:noFill/>
          </a:ln>
        </p:spPr>
      </p:pic>
      <p:sp>
        <p:nvSpPr>
          <p:cNvPr id="495" name="Google Shape;495;p30"/>
          <p:cNvSpPr/>
          <p:nvPr/>
        </p:nvSpPr>
        <p:spPr>
          <a:xfrm>
            <a:off x="7359223" y="2640721"/>
            <a:ext cx="524326" cy="99974"/>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6" name="Google Shape;496;p30"/>
          <p:cNvSpPr/>
          <p:nvPr/>
        </p:nvSpPr>
        <p:spPr>
          <a:xfrm>
            <a:off x="7401556" y="2751185"/>
            <a:ext cx="524326" cy="99974"/>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7" name="Google Shape;497;p30"/>
          <p:cNvSpPr/>
          <p:nvPr/>
        </p:nvSpPr>
        <p:spPr>
          <a:xfrm>
            <a:off x="7160629" y="2885988"/>
            <a:ext cx="1288729" cy="99974"/>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8" name="Google Shape;498;p30"/>
          <p:cNvSpPr/>
          <p:nvPr/>
        </p:nvSpPr>
        <p:spPr>
          <a:xfrm>
            <a:off x="7484533" y="3104173"/>
            <a:ext cx="2613734" cy="646141"/>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9" name="Google Shape;499;p30"/>
          <p:cNvSpPr/>
          <p:nvPr/>
        </p:nvSpPr>
        <p:spPr>
          <a:xfrm>
            <a:off x="6402061" y="5279022"/>
            <a:ext cx="5072236" cy="495245"/>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1"/>
          <p:cNvSpPr txBox="1"/>
          <p:nvPr>
            <p:ph type="title"/>
          </p:nvPr>
        </p:nvSpPr>
        <p:spPr>
          <a:xfrm>
            <a:off x="541046" y="219766"/>
            <a:ext cx="10933251"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S3 Subdomain Takeover: Explotación</a:t>
            </a:r>
            <a:endParaRPr sz="3600"/>
          </a:p>
        </p:txBody>
      </p:sp>
      <p:cxnSp>
        <p:nvCxnSpPr>
          <p:cNvPr id="505" name="Google Shape;505;p31"/>
          <p:cNvCxnSpPr/>
          <p:nvPr/>
        </p:nvCxnSpPr>
        <p:spPr>
          <a:xfrm rot="10800000">
            <a:off x="126206" y="1255709"/>
            <a:ext cx="7236619" cy="0"/>
          </a:xfrm>
          <a:prstGeom prst="straightConnector1">
            <a:avLst/>
          </a:prstGeom>
          <a:noFill/>
          <a:ln cap="flat" cmpd="sng" w="12700">
            <a:solidFill>
              <a:schemeClr val="accent2"/>
            </a:solidFill>
            <a:prstDash val="solid"/>
            <a:miter lim="800000"/>
            <a:headEnd len="sm" w="sm" type="none"/>
            <a:tailEnd len="sm" w="sm" type="none"/>
          </a:ln>
        </p:spPr>
      </p:cxnSp>
      <p:sp>
        <p:nvSpPr>
          <p:cNvPr id="506" name="Google Shape;506;p31"/>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07" name="Google Shape;507;p31"/>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508" name="Google Shape;508;p31"/>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09" name="Google Shape;509;p31"/>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pic>
        <p:nvPicPr>
          <p:cNvPr id="510" name="Google Shape;510;p31"/>
          <p:cNvPicPr preferRelativeResize="0"/>
          <p:nvPr/>
        </p:nvPicPr>
        <p:blipFill rotWithShape="1">
          <a:blip r:embed="rId5">
            <a:alphaModFix/>
          </a:blip>
          <a:srcRect b="0" l="0" r="11783" t="0"/>
          <a:stretch/>
        </p:blipFill>
        <p:spPr>
          <a:xfrm>
            <a:off x="299697" y="2080851"/>
            <a:ext cx="7364061" cy="3721620"/>
          </a:xfrm>
          <a:prstGeom prst="rect">
            <a:avLst/>
          </a:prstGeom>
          <a:noFill/>
          <a:ln>
            <a:noFill/>
          </a:ln>
        </p:spPr>
      </p:pic>
      <p:pic>
        <p:nvPicPr>
          <p:cNvPr id="511" name="Google Shape;511;p31"/>
          <p:cNvPicPr preferRelativeResize="0"/>
          <p:nvPr/>
        </p:nvPicPr>
        <p:blipFill rotWithShape="1">
          <a:blip r:embed="rId6">
            <a:alphaModFix/>
          </a:blip>
          <a:srcRect b="0" l="0" r="0" t="0"/>
          <a:stretch/>
        </p:blipFill>
        <p:spPr>
          <a:xfrm>
            <a:off x="7837249" y="2085621"/>
            <a:ext cx="4065013" cy="1327351"/>
          </a:xfrm>
          <a:prstGeom prst="rect">
            <a:avLst/>
          </a:prstGeom>
          <a:noFill/>
          <a:ln>
            <a:noFill/>
          </a:ln>
        </p:spPr>
      </p:pic>
      <p:pic>
        <p:nvPicPr>
          <p:cNvPr id="512" name="Google Shape;512;p31"/>
          <p:cNvPicPr preferRelativeResize="0"/>
          <p:nvPr/>
        </p:nvPicPr>
        <p:blipFill rotWithShape="1">
          <a:blip r:embed="rId7">
            <a:alphaModFix/>
          </a:blip>
          <a:srcRect b="0" l="0" r="0" t="0"/>
          <a:stretch/>
        </p:blipFill>
        <p:spPr>
          <a:xfrm>
            <a:off x="7835764" y="3613150"/>
            <a:ext cx="4066624" cy="2311555"/>
          </a:xfrm>
          <a:prstGeom prst="rect">
            <a:avLst/>
          </a:prstGeom>
          <a:noFill/>
          <a:ln>
            <a:noFill/>
          </a:ln>
        </p:spPr>
      </p:pic>
      <p:sp>
        <p:nvSpPr>
          <p:cNvPr id="513" name="Google Shape;513;p31"/>
          <p:cNvSpPr/>
          <p:nvPr/>
        </p:nvSpPr>
        <p:spPr>
          <a:xfrm>
            <a:off x="8791575" y="4370809"/>
            <a:ext cx="520700" cy="91070"/>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4" name="Google Shape;514;p31"/>
          <p:cNvSpPr/>
          <p:nvPr/>
        </p:nvSpPr>
        <p:spPr>
          <a:xfrm>
            <a:off x="9051925" y="4515352"/>
            <a:ext cx="769594" cy="91070"/>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5" name="Google Shape;515;p31"/>
          <p:cNvSpPr/>
          <p:nvPr/>
        </p:nvSpPr>
        <p:spPr>
          <a:xfrm>
            <a:off x="8769350" y="4256980"/>
            <a:ext cx="488950" cy="91070"/>
          </a:xfrm>
          <a:prstGeom prst="rect">
            <a:avLst/>
          </a:prstGeom>
          <a:solidFill>
            <a:srgbClr val="FF0000"/>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6" name="Google Shape;516;p31"/>
          <p:cNvSpPr/>
          <p:nvPr/>
        </p:nvSpPr>
        <p:spPr>
          <a:xfrm>
            <a:off x="8063490" y="4182533"/>
            <a:ext cx="2325110" cy="475819"/>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7" name="Google Shape;517;p31"/>
          <p:cNvSpPr/>
          <p:nvPr/>
        </p:nvSpPr>
        <p:spPr>
          <a:xfrm>
            <a:off x="8981017" y="4719945"/>
            <a:ext cx="2493280" cy="967328"/>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8" name="Google Shape;518;p31"/>
          <p:cNvSpPr/>
          <p:nvPr/>
        </p:nvSpPr>
        <p:spPr>
          <a:xfrm>
            <a:off x="7835763" y="3149624"/>
            <a:ext cx="3865169" cy="221258"/>
          </a:xfrm>
          <a:prstGeom prst="rect">
            <a:avLst/>
          </a:prstGeom>
          <a:noFill/>
          <a:ln cap="flat" cmpd="sng" w="381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2"/>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24" name="Google Shape;524;p32"/>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525" name="Google Shape;525;p32"/>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526" name="Google Shape;526;p32"/>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Escalada de privilegios</a:t>
            </a:r>
            <a:endParaRPr/>
          </a:p>
        </p:txBody>
      </p:sp>
      <p:cxnSp>
        <p:nvCxnSpPr>
          <p:cNvPr id="527" name="Google Shape;527;p32"/>
          <p:cNvCxnSpPr/>
          <p:nvPr/>
        </p:nvCxnSpPr>
        <p:spPr>
          <a:xfrm rot="10800000">
            <a:off x="128585" y="3681408"/>
            <a:ext cx="529743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3"/>
          <p:cNvSpPr txBox="1"/>
          <p:nvPr>
            <p:ph type="title"/>
          </p:nvPr>
        </p:nvSpPr>
        <p:spPr>
          <a:xfrm>
            <a:off x="541047" y="219766"/>
            <a:ext cx="714509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Explotación de Lambda vulnerable</a:t>
            </a:r>
            <a:endParaRPr sz="3600"/>
          </a:p>
        </p:txBody>
      </p:sp>
      <p:cxnSp>
        <p:nvCxnSpPr>
          <p:cNvPr id="533" name="Google Shape;533;p33"/>
          <p:cNvCxnSpPr/>
          <p:nvPr/>
        </p:nvCxnSpPr>
        <p:spPr>
          <a:xfrm rot="10800000">
            <a:off x="126206" y="1255709"/>
            <a:ext cx="6818058" cy="0"/>
          </a:xfrm>
          <a:prstGeom prst="straightConnector1">
            <a:avLst/>
          </a:prstGeom>
          <a:noFill/>
          <a:ln cap="flat" cmpd="sng" w="12700">
            <a:solidFill>
              <a:schemeClr val="accent2"/>
            </a:solidFill>
            <a:prstDash val="solid"/>
            <a:miter lim="800000"/>
            <a:headEnd len="sm" w="sm" type="none"/>
            <a:tailEnd len="sm" w="sm" type="none"/>
          </a:ln>
        </p:spPr>
      </p:cxnSp>
      <p:sp>
        <p:nvSpPr>
          <p:cNvPr id="534" name="Google Shape;534;p33"/>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35" name="Google Shape;535;p33"/>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536" name="Google Shape;536;p33"/>
          <p:cNvPicPr preferRelativeResize="0"/>
          <p:nvPr/>
        </p:nvPicPr>
        <p:blipFill rotWithShape="1">
          <a:blip r:embed="rId4">
            <a:alphaModFix/>
          </a:blip>
          <a:srcRect b="0" l="0" r="0" t="0"/>
          <a:stretch/>
        </p:blipFill>
        <p:spPr>
          <a:xfrm>
            <a:off x="437589" y="2272833"/>
            <a:ext cx="5878796" cy="1005720"/>
          </a:xfrm>
          <a:prstGeom prst="rect">
            <a:avLst/>
          </a:prstGeom>
          <a:noFill/>
          <a:ln>
            <a:noFill/>
          </a:ln>
        </p:spPr>
      </p:pic>
      <p:sp>
        <p:nvSpPr>
          <p:cNvPr id="537" name="Google Shape;537;p33"/>
          <p:cNvSpPr txBox="1"/>
          <p:nvPr/>
        </p:nvSpPr>
        <p:spPr>
          <a:xfrm>
            <a:off x="6539451" y="2130741"/>
            <a:ext cx="54257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Listar Roles:</a:t>
            </a:r>
            <a:endParaRPr/>
          </a:p>
        </p:txBody>
      </p:sp>
      <p:pic>
        <p:nvPicPr>
          <p:cNvPr id="538" name="Google Shape;538;p33"/>
          <p:cNvPicPr preferRelativeResize="0"/>
          <p:nvPr/>
        </p:nvPicPr>
        <p:blipFill rotWithShape="1">
          <a:blip r:embed="rId5">
            <a:alphaModFix/>
          </a:blip>
          <a:srcRect b="0" l="0" r="0" t="0"/>
          <a:stretch/>
        </p:blipFill>
        <p:spPr>
          <a:xfrm>
            <a:off x="437589" y="5026084"/>
            <a:ext cx="7510560" cy="1152414"/>
          </a:xfrm>
          <a:prstGeom prst="rect">
            <a:avLst/>
          </a:prstGeom>
          <a:noFill/>
          <a:ln>
            <a:noFill/>
          </a:ln>
        </p:spPr>
      </p:pic>
      <p:sp>
        <p:nvSpPr>
          <p:cNvPr id="539" name="Google Shape;539;p33"/>
          <p:cNvSpPr txBox="1"/>
          <p:nvPr/>
        </p:nvSpPr>
        <p:spPr>
          <a:xfrm>
            <a:off x="375445" y="4541558"/>
            <a:ext cx="439005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Asumir el rol:</a:t>
            </a:r>
            <a:endParaRPr/>
          </a:p>
        </p:txBody>
      </p:sp>
      <p:pic>
        <p:nvPicPr>
          <p:cNvPr id="540" name="Google Shape;540;p33"/>
          <p:cNvPicPr preferRelativeResize="0"/>
          <p:nvPr/>
        </p:nvPicPr>
        <p:blipFill rotWithShape="1">
          <a:blip r:embed="rId6">
            <a:alphaModFix/>
          </a:blip>
          <a:srcRect b="0" l="0" r="0" t="0"/>
          <a:stretch/>
        </p:blipFill>
        <p:spPr>
          <a:xfrm>
            <a:off x="6539451" y="2618890"/>
            <a:ext cx="5400675" cy="2162175"/>
          </a:xfrm>
          <a:prstGeom prst="rect">
            <a:avLst/>
          </a:prstGeom>
          <a:noFill/>
          <a:ln>
            <a:noFill/>
          </a:ln>
        </p:spPr>
      </p:pic>
      <p:sp>
        <p:nvSpPr>
          <p:cNvPr id="541" name="Google Shape;541;p33"/>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42" name="Google Shape;542;p33"/>
          <p:cNvPicPr preferRelativeResize="0"/>
          <p:nvPr/>
        </p:nvPicPr>
        <p:blipFill rotWithShape="1">
          <a:blip r:embed="rId7">
            <a:alphaModFix/>
          </a:blip>
          <a:srcRect b="0" l="0" r="0" t="0"/>
          <a:stretch/>
        </p:blipFill>
        <p:spPr>
          <a:xfrm>
            <a:off x="10098267" y="386679"/>
            <a:ext cx="1967527" cy="1106734"/>
          </a:xfrm>
          <a:prstGeom prst="rect">
            <a:avLst/>
          </a:prstGeom>
          <a:noFill/>
          <a:ln>
            <a:noFill/>
          </a:ln>
        </p:spPr>
      </p:pic>
      <p:sp>
        <p:nvSpPr>
          <p:cNvPr id="543" name="Google Shape;543;p33"/>
          <p:cNvSpPr txBox="1"/>
          <p:nvPr/>
        </p:nvSpPr>
        <p:spPr>
          <a:xfrm>
            <a:off x="375445" y="1783441"/>
            <a:ext cx="519085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Listar políticas del usuario:</a:t>
            </a:r>
            <a:endParaRPr/>
          </a:p>
        </p:txBody>
      </p:sp>
      <p:sp>
        <p:nvSpPr>
          <p:cNvPr id="544" name="Google Shape;544;p33"/>
          <p:cNvSpPr/>
          <p:nvPr/>
        </p:nvSpPr>
        <p:spPr>
          <a:xfrm>
            <a:off x="7546019" y="3773010"/>
            <a:ext cx="2334828" cy="337351"/>
          </a:xfrm>
          <a:prstGeom prst="rect">
            <a:avLst/>
          </a:prstGeom>
          <a:no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5" name="Google Shape;545;p33"/>
          <p:cNvSpPr/>
          <p:nvPr/>
        </p:nvSpPr>
        <p:spPr>
          <a:xfrm>
            <a:off x="7426503" y="4197447"/>
            <a:ext cx="1362390" cy="264328"/>
          </a:xfrm>
          <a:prstGeom prst="rect">
            <a:avLst/>
          </a:prstGeom>
          <a:no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6" name="Google Shape;546;p33"/>
          <p:cNvSpPr/>
          <p:nvPr/>
        </p:nvSpPr>
        <p:spPr>
          <a:xfrm>
            <a:off x="6944264" y="2707689"/>
            <a:ext cx="2039938" cy="180358"/>
          </a:xfrm>
          <a:prstGeom prst="rect">
            <a:avLst/>
          </a:prstGeom>
          <a:no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7" name="Google Shape;547;p33"/>
          <p:cNvSpPr/>
          <p:nvPr/>
        </p:nvSpPr>
        <p:spPr>
          <a:xfrm>
            <a:off x="1145219" y="5255581"/>
            <a:ext cx="772358" cy="106532"/>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8" name="Google Shape;548;p33"/>
          <p:cNvSpPr/>
          <p:nvPr/>
        </p:nvSpPr>
        <p:spPr>
          <a:xfrm>
            <a:off x="1313895" y="5362113"/>
            <a:ext cx="1311312" cy="106532"/>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34"/>
          <p:cNvSpPr txBox="1"/>
          <p:nvPr>
            <p:ph type="title"/>
          </p:nvPr>
        </p:nvSpPr>
        <p:spPr>
          <a:xfrm>
            <a:off x="541047" y="219766"/>
            <a:ext cx="714509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Explotación de Lambda vulnerable</a:t>
            </a:r>
            <a:endParaRPr sz="3600"/>
          </a:p>
        </p:txBody>
      </p:sp>
      <p:cxnSp>
        <p:nvCxnSpPr>
          <p:cNvPr id="554" name="Google Shape;554;p34"/>
          <p:cNvCxnSpPr/>
          <p:nvPr/>
        </p:nvCxnSpPr>
        <p:spPr>
          <a:xfrm rot="10800000">
            <a:off x="126206" y="1255709"/>
            <a:ext cx="6818058" cy="0"/>
          </a:xfrm>
          <a:prstGeom prst="straightConnector1">
            <a:avLst/>
          </a:prstGeom>
          <a:noFill/>
          <a:ln cap="flat" cmpd="sng" w="12700">
            <a:solidFill>
              <a:schemeClr val="accent2"/>
            </a:solidFill>
            <a:prstDash val="solid"/>
            <a:miter lim="800000"/>
            <a:headEnd len="sm" w="sm" type="none"/>
            <a:tailEnd len="sm" w="sm" type="none"/>
          </a:ln>
        </p:spPr>
      </p:cxnSp>
      <p:sp>
        <p:nvSpPr>
          <p:cNvPr id="555" name="Google Shape;555;p34"/>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56" name="Google Shape;556;p34"/>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557" name="Google Shape;557;p34"/>
          <p:cNvPicPr preferRelativeResize="0"/>
          <p:nvPr/>
        </p:nvPicPr>
        <p:blipFill rotWithShape="1">
          <a:blip r:embed="rId4">
            <a:alphaModFix/>
          </a:blip>
          <a:srcRect b="0" l="0" r="0" t="0"/>
          <a:stretch/>
        </p:blipFill>
        <p:spPr>
          <a:xfrm>
            <a:off x="766048" y="1724500"/>
            <a:ext cx="9407736" cy="1443515"/>
          </a:xfrm>
          <a:prstGeom prst="rect">
            <a:avLst/>
          </a:prstGeom>
          <a:noFill/>
          <a:ln>
            <a:noFill/>
          </a:ln>
        </p:spPr>
      </p:pic>
      <p:pic>
        <p:nvPicPr>
          <p:cNvPr id="558" name="Google Shape;558;p34"/>
          <p:cNvPicPr preferRelativeResize="0"/>
          <p:nvPr/>
        </p:nvPicPr>
        <p:blipFill rotWithShape="1">
          <a:blip r:embed="rId5">
            <a:alphaModFix/>
          </a:blip>
          <a:srcRect b="0" l="0" r="0" t="0"/>
          <a:stretch/>
        </p:blipFill>
        <p:spPr>
          <a:xfrm>
            <a:off x="766048" y="3545262"/>
            <a:ext cx="4773458" cy="2820297"/>
          </a:xfrm>
          <a:prstGeom prst="rect">
            <a:avLst/>
          </a:prstGeom>
          <a:noFill/>
          <a:ln>
            <a:noFill/>
          </a:ln>
        </p:spPr>
      </p:pic>
      <p:sp>
        <p:nvSpPr>
          <p:cNvPr id="559" name="Google Shape;559;p34"/>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60" name="Google Shape;560;p34"/>
          <p:cNvPicPr preferRelativeResize="0"/>
          <p:nvPr/>
        </p:nvPicPr>
        <p:blipFill rotWithShape="1">
          <a:blip r:embed="rId6">
            <a:alphaModFix/>
          </a:blip>
          <a:srcRect b="0" l="0" r="0" t="0"/>
          <a:stretch/>
        </p:blipFill>
        <p:spPr>
          <a:xfrm>
            <a:off x="10098267" y="386679"/>
            <a:ext cx="1967527" cy="1106734"/>
          </a:xfrm>
          <a:prstGeom prst="rect">
            <a:avLst/>
          </a:prstGeom>
          <a:noFill/>
          <a:ln>
            <a:noFill/>
          </a:ln>
        </p:spPr>
      </p:pic>
      <p:pic>
        <p:nvPicPr>
          <p:cNvPr id="561" name="Google Shape;561;p34"/>
          <p:cNvPicPr preferRelativeResize="0"/>
          <p:nvPr/>
        </p:nvPicPr>
        <p:blipFill rotWithShape="1">
          <a:blip r:embed="rId7">
            <a:alphaModFix/>
          </a:blip>
          <a:srcRect b="0" l="0" r="0" t="0"/>
          <a:stretch/>
        </p:blipFill>
        <p:spPr>
          <a:xfrm>
            <a:off x="6096000" y="4281384"/>
            <a:ext cx="5345398" cy="991875"/>
          </a:xfrm>
          <a:prstGeom prst="rect">
            <a:avLst/>
          </a:prstGeom>
          <a:noFill/>
          <a:ln>
            <a:noFill/>
          </a:ln>
        </p:spPr>
      </p:pic>
      <p:sp>
        <p:nvSpPr>
          <p:cNvPr id="562" name="Google Shape;562;p34"/>
          <p:cNvSpPr/>
          <p:nvPr/>
        </p:nvSpPr>
        <p:spPr>
          <a:xfrm>
            <a:off x="2405849" y="1811045"/>
            <a:ext cx="852256" cy="115409"/>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3" name="Google Shape;563;p34"/>
          <p:cNvSpPr/>
          <p:nvPr/>
        </p:nvSpPr>
        <p:spPr>
          <a:xfrm>
            <a:off x="2574524" y="1926454"/>
            <a:ext cx="1651247" cy="86545"/>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4" name="Google Shape;564;p34"/>
          <p:cNvSpPr/>
          <p:nvPr/>
        </p:nvSpPr>
        <p:spPr>
          <a:xfrm>
            <a:off x="949911" y="6040170"/>
            <a:ext cx="2823099" cy="218587"/>
          </a:xfrm>
          <a:prstGeom prst="rect">
            <a:avLst/>
          </a:prstGeom>
          <a:no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5"/>
          <p:cNvSpPr txBox="1"/>
          <p:nvPr>
            <p:ph type="title"/>
          </p:nvPr>
        </p:nvSpPr>
        <p:spPr>
          <a:xfrm>
            <a:off x="541047" y="219766"/>
            <a:ext cx="714509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Explotación de Lambda vulnerable</a:t>
            </a:r>
            <a:endParaRPr sz="3600"/>
          </a:p>
        </p:txBody>
      </p:sp>
      <p:cxnSp>
        <p:nvCxnSpPr>
          <p:cNvPr id="570" name="Google Shape;570;p35"/>
          <p:cNvCxnSpPr/>
          <p:nvPr/>
        </p:nvCxnSpPr>
        <p:spPr>
          <a:xfrm rot="10800000">
            <a:off x="126206" y="1255709"/>
            <a:ext cx="6818058" cy="0"/>
          </a:xfrm>
          <a:prstGeom prst="straightConnector1">
            <a:avLst/>
          </a:prstGeom>
          <a:noFill/>
          <a:ln cap="flat" cmpd="sng" w="12700">
            <a:solidFill>
              <a:schemeClr val="accent2"/>
            </a:solidFill>
            <a:prstDash val="solid"/>
            <a:miter lim="800000"/>
            <a:headEnd len="sm" w="sm" type="none"/>
            <a:tailEnd len="sm" w="sm" type="none"/>
          </a:ln>
        </p:spPr>
      </p:cxnSp>
      <p:sp>
        <p:nvSpPr>
          <p:cNvPr id="571" name="Google Shape;571;p35"/>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72" name="Google Shape;572;p35"/>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573" name="Google Shape;573;p35"/>
          <p:cNvPicPr preferRelativeResize="0"/>
          <p:nvPr/>
        </p:nvPicPr>
        <p:blipFill rotWithShape="1">
          <a:blip r:embed="rId4">
            <a:alphaModFix/>
          </a:blip>
          <a:srcRect b="0" l="0" r="0" t="0"/>
          <a:stretch/>
        </p:blipFill>
        <p:spPr>
          <a:xfrm>
            <a:off x="2526154" y="1480300"/>
            <a:ext cx="5400675" cy="2286000"/>
          </a:xfrm>
          <a:prstGeom prst="rect">
            <a:avLst/>
          </a:prstGeom>
          <a:noFill/>
          <a:ln>
            <a:noFill/>
          </a:ln>
        </p:spPr>
      </p:pic>
      <p:pic>
        <p:nvPicPr>
          <p:cNvPr id="574" name="Google Shape;574;p35"/>
          <p:cNvPicPr preferRelativeResize="0"/>
          <p:nvPr/>
        </p:nvPicPr>
        <p:blipFill rotWithShape="1">
          <a:blip r:embed="rId5">
            <a:alphaModFix/>
          </a:blip>
          <a:srcRect b="0" l="0" r="0" t="0"/>
          <a:stretch/>
        </p:blipFill>
        <p:spPr>
          <a:xfrm>
            <a:off x="283595" y="3859830"/>
            <a:ext cx="8417834" cy="1054085"/>
          </a:xfrm>
          <a:prstGeom prst="rect">
            <a:avLst/>
          </a:prstGeom>
          <a:noFill/>
          <a:ln>
            <a:noFill/>
          </a:ln>
        </p:spPr>
      </p:pic>
      <p:pic>
        <p:nvPicPr>
          <p:cNvPr id="575" name="Google Shape;575;p35"/>
          <p:cNvPicPr preferRelativeResize="0"/>
          <p:nvPr/>
        </p:nvPicPr>
        <p:blipFill rotWithShape="1">
          <a:blip r:embed="rId6">
            <a:alphaModFix/>
          </a:blip>
          <a:srcRect b="0" l="0" r="0" t="0"/>
          <a:stretch/>
        </p:blipFill>
        <p:spPr>
          <a:xfrm>
            <a:off x="5226491" y="4645292"/>
            <a:ext cx="5978612" cy="1275859"/>
          </a:xfrm>
          <a:prstGeom prst="rect">
            <a:avLst/>
          </a:prstGeom>
          <a:noFill/>
          <a:ln>
            <a:noFill/>
          </a:ln>
        </p:spPr>
      </p:pic>
      <p:sp>
        <p:nvSpPr>
          <p:cNvPr id="576" name="Google Shape;576;p35"/>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77" name="Google Shape;577;p35"/>
          <p:cNvPicPr preferRelativeResize="0"/>
          <p:nvPr/>
        </p:nvPicPr>
        <p:blipFill rotWithShape="1">
          <a:blip r:embed="rId7">
            <a:alphaModFix/>
          </a:blip>
          <a:srcRect b="0" l="0" r="0" t="0"/>
          <a:stretch/>
        </p:blipFill>
        <p:spPr>
          <a:xfrm>
            <a:off x="10098267" y="386679"/>
            <a:ext cx="1967527" cy="1106734"/>
          </a:xfrm>
          <a:prstGeom prst="rect">
            <a:avLst/>
          </a:prstGeom>
          <a:noFill/>
          <a:ln>
            <a:noFill/>
          </a:ln>
        </p:spPr>
      </p:pic>
      <p:sp>
        <p:nvSpPr>
          <p:cNvPr id="578" name="Google Shape;578;p35"/>
          <p:cNvSpPr/>
          <p:nvPr/>
        </p:nvSpPr>
        <p:spPr>
          <a:xfrm>
            <a:off x="2608976" y="3674378"/>
            <a:ext cx="5317853" cy="91922"/>
          </a:xfrm>
          <a:prstGeom prst="rect">
            <a:avLst/>
          </a:prstGeom>
          <a:noFill/>
          <a:ln cap="flat" cmpd="sng" w="12700">
            <a:solidFill>
              <a:srgbClr val="6B51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9" name="Google Shape;579;p35"/>
          <p:cNvSpPr/>
          <p:nvPr/>
        </p:nvSpPr>
        <p:spPr>
          <a:xfrm>
            <a:off x="1208015" y="4026716"/>
            <a:ext cx="2734811" cy="285225"/>
          </a:xfrm>
          <a:prstGeom prst="rect">
            <a:avLst/>
          </a:prstGeom>
          <a:noFill/>
          <a:ln cap="flat" cmpd="sng" w="12700">
            <a:solidFill>
              <a:srgbClr val="6B51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6"/>
          <p:cNvSpPr txBox="1"/>
          <p:nvPr>
            <p:ph type="title"/>
          </p:nvPr>
        </p:nvSpPr>
        <p:spPr>
          <a:xfrm>
            <a:off x="541047" y="219766"/>
            <a:ext cx="714509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Explotación de Lambda vulnerable</a:t>
            </a:r>
            <a:endParaRPr sz="3600"/>
          </a:p>
        </p:txBody>
      </p:sp>
      <p:cxnSp>
        <p:nvCxnSpPr>
          <p:cNvPr id="585" name="Google Shape;585;p36"/>
          <p:cNvCxnSpPr/>
          <p:nvPr/>
        </p:nvCxnSpPr>
        <p:spPr>
          <a:xfrm rot="10800000">
            <a:off x="126206" y="1255709"/>
            <a:ext cx="6818058" cy="0"/>
          </a:xfrm>
          <a:prstGeom prst="straightConnector1">
            <a:avLst/>
          </a:prstGeom>
          <a:noFill/>
          <a:ln cap="flat" cmpd="sng" w="12700">
            <a:solidFill>
              <a:schemeClr val="accent2"/>
            </a:solidFill>
            <a:prstDash val="solid"/>
            <a:miter lim="800000"/>
            <a:headEnd len="sm" w="sm" type="none"/>
            <a:tailEnd len="sm" w="sm" type="none"/>
          </a:ln>
        </p:spPr>
      </p:cxnSp>
      <p:sp>
        <p:nvSpPr>
          <p:cNvPr id="586" name="Google Shape;586;p36"/>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587" name="Google Shape;587;p36"/>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588" name="Google Shape;588;p36"/>
          <p:cNvSpPr txBox="1"/>
          <p:nvPr/>
        </p:nvSpPr>
        <p:spPr>
          <a:xfrm>
            <a:off x="554771" y="1608606"/>
            <a:ext cx="9543495"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800">
                <a:solidFill>
                  <a:schemeClr val="lt1"/>
                </a:solidFill>
                <a:latin typeface="Calibri"/>
                <a:ea typeface="Calibri"/>
                <a:cs typeface="Calibri"/>
                <a:sym typeface="Calibri"/>
              </a:rPr>
              <a:t>Modificar los inputs del usuario:</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5" marL="2286000" marR="0" rtl="0" algn="l">
              <a:spcBef>
                <a:spcPts val="0"/>
              </a:spcBef>
              <a:spcAft>
                <a:spcPts val="0"/>
              </a:spcAft>
              <a:buNone/>
            </a:pPr>
            <a:r>
              <a:rPr b="0" i="0" lang="es-ES" sz="1600" u="none" cap="none" strike="noStrike">
                <a:solidFill>
                  <a:srgbClr val="00FF00"/>
                </a:solidFill>
                <a:latin typeface="Consolas"/>
                <a:ea typeface="Consolas"/>
                <a:cs typeface="Consolas"/>
                <a:sym typeface="Consolas"/>
              </a:rPr>
              <a:t>{</a:t>
            </a:r>
            <a:endParaRPr/>
          </a:p>
          <a:p>
            <a:pPr indent="0" lvl="5" marL="2286000" marR="0" rtl="0" algn="l">
              <a:spcBef>
                <a:spcPts val="0"/>
              </a:spcBef>
              <a:spcAft>
                <a:spcPts val="0"/>
              </a:spcAft>
              <a:buNone/>
            </a:pPr>
            <a:r>
              <a:rPr b="0" i="0" lang="es-ES" sz="1600" u="none" cap="none" strike="noStrike">
                <a:solidFill>
                  <a:srgbClr val="00FF00"/>
                </a:solidFill>
                <a:latin typeface="Consolas"/>
                <a:ea typeface="Consolas"/>
                <a:cs typeface="Consolas"/>
                <a:sym typeface="Consolas"/>
              </a:rPr>
              <a:t>“policy_names”: [“AdministratorAccess’  - - “],</a:t>
            </a:r>
            <a:endParaRPr/>
          </a:p>
          <a:p>
            <a:pPr indent="0" lvl="5" marL="2286000" marR="0" rtl="0" algn="l">
              <a:spcBef>
                <a:spcPts val="0"/>
              </a:spcBef>
              <a:spcAft>
                <a:spcPts val="0"/>
              </a:spcAft>
              <a:buNone/>
            </a:pPr>
            <a:r>
              <a:rPr b="0" i="0" lang="es-ES" sz="1600" u="none" cap="none" strike="noStrike">
                <a:solidFill>
                  <a:srgbClr val="00FF00"/>
                </a:solidFill>
                <a:latin typeface="Consolas"/>
                <a:ea typeface="Consolas"/>
                <a:cs typeface="Consolas"/>
                <a:sym typeface="Consolas"/>
              </a:rPr>
              <a:t>“user_name”:”HB-lowpriv”</a:t>
            </a:r>
            <a:endParaRPr/>
          </a:p>
          <a:p>
            <a:pPr indent="0" lvl="5" marL="2286000" marR="0" rtl="0" algn="l">
              <a:spcBef>
                <a:spcPts val="0"/>
              </a:spcBef>
              <a:spcAft>
                <a:spcPts val="0"/>
              </a:spcAft>
              <a:buNone/>
            </a:pPr>
            <a:r>
              <a:rPr b="0" i="0" lang="es-ES" sz="1600" u="none" cap="none" strike="noStrike">
                <a:solidFill>
                  <a:srgbClr val="00FF00"/>
                </a:solidFill>
                <a:latin typeface="Consolas"/>
                <a:ea typeface="Consolas"/>
                <a:cs typeface="Consolas"/>
                <a:sym typeface="Consolas"/>
              </a:rPr>
              <a:t>}</a:t>
            </a:r>
            <a:endParaRPr/>
          </a:p>
          <a:p>
            <a:pPr indent="0" lvl="0" marL="0" marR="0" rtl="0" algn="l">
              <a:spcBef>
                <a:spcPts val="0"/>
              </a:spcBef>
              <a:spcAft>
                <a:spcPts val="0"/>
              </a:spcAft>
              <a:buNone/>
            </a:pPr>
            <a:r>
              <a:t/>
            </a:r>
            <a:endParaRPr sz="1800">
              <a:solidFill>
                <a:srgbClr val="FFFF00"/>
              </a:solidFill>
              <a:latin typeface="Arial"/>
              <a:ea typeface="Arial"/>
              <a:cs typeface="Arial"/>
              <a:sym typeface="Arial"/>
            </a:endParaRPr>
          </a:p>
          <a:p>
            <a:pPr indent="-285750" lvl="0" marL="285750" marR="0" rtl="0" algn="l">
              <a:spcBef>
                <a:spcPts val="0"/>
              </a:spcBef>
              <a:spcAft>
                <a:spcPts val="0"/>
              </a:spcAft>
              <a:buClr>
                <a:srgbClr val="00FF00"/>
              </a:buClr>
              <a:buSzPts val="1600"/>
              <a:buFont typeface="Consolas"/>
              <a:buChar char="-"/>
            </a:pPr>
            <a:r>
              <a:rPr b="0" i="0" lang="es-ES" sz="1600" u="none" strike="noStrike">
                <a:solidFill>
                  <a:srgbClr val="00FF00"/>
                </a:solidFill>
                <a:latin typeface="Consolas"/>
                <a:ea typeface="Consolas"/>
                <a:cs typeface="Consolas"/>
                <a:sym typeface="Consolas"/>
              </a:rPr>
              <a:t>#aws lambda invoke –function-name LambdaVulnerable –cli-binary-format raw-in-</a:t>
            </a:r>
            <a:endParaRPr/>
          </a:p>
          <a:p>
            <a:pPr indent="0" lvl="0" marL="0" marR="0" rtl="0" algn="l">
              <a:spcBef>
                <a:spcPts val="0"/>
              </a:spcBef>
              <a:spcAft>
                <a:spcPts val="0"/>
              </a:spcAft>
              <a:buNone/>
            </a:pPr>
            <a:r>
              <a:rPr lang="es-ES" sz="1600">
                <a:solidFill>
                  <a:srgbClr val="00FF00"/>
                </a:solidFill>
                <a:latin typeface="Consolas"/>
                <a:ea typeface="Consolas"/>
                <a:cs typeface="Consolas"/>
                <a:sym typeface="Consolas"/>
              </a:rPr>
              <a:t>   </a:t>
            </a:r>
            <a:r>
              <a:rPr b="0" i="0" lang="es-ES" sz="1600" u="none" strike="noStrike">
                <a:solidFill>
                  <a:srgbClr val="00FF00"/>
                </a:solidFill>
                <a:latin typeface="Consolas"/>
                <a:ea typeface="Consolas"/>
                <a:cs typeface="Consolas"/>
                <a:sym typeface="Consolas"/>
              </a:rPr>
              <a:t>base64-out –payload </a:t>
            </a:r>
            <a:r>
              <a:rPr b="0" i="0" lang="es-ES" sz="1600" u="sng" strike="noStrike">
                <a:solidFill>
                  <a:srgbClr val="0563C1"/>
                </a:solidFill>
                <a:latin typeface="Consolas"/>
                <a:ea typeface="Consolas"/>
                <a:cs typeface="Consolas"/>
                <a:sym typeface="Consolas"/>
                <a:hlinkClick r:id="rId4">
                  <a:extLst>
                    <a:ext uri="{A12FA001-AC4F-418D-AE19-62706E023703}">
                      <ahyp:hlinkClr val="tx"/>
                    </a:ext>
                  </a:extLst>
                </a:hlinkClick>
              </a:rPr>
              <a:t>file://./payload.json</a:t>
            </a:r>
            <a:r>
              <a:rPr b="0" i="0" lang="es-ES" sz="1600" u="none" strike="noStrike">
                <a:solidFill>
                  <a:srgbClr val="0563C1"/>
                </a:solidFill>
                <a:latin typeface="Consolas"/>
                <a:ea typeface="Consolas"/>
                <a:cs typeface="Consolas"/>
                <a:sym typeface="Consolas"/>
              </a:rPr>
              <a:t> </a:t>
            </a:r>
            <a:r>
              <a:rPr b="0" i="0" lang="es-ES" sz="1600" u="none" strike="noStrike">
                <a:solidFill>
                  <a:srgbClr val="00FF00"/>
                </a:solidFill>
                <a:latin typeface="Consolas"/>
                <a:ea typeface="Consolas"/>
                <a:cs typeface="Consolas"/>
                <a:sym typeface="Consolas"/>
              </a:rPr>
              <a:t>–profile RolAsumidoLambda</a:t>
            </a:r>
            <a:endParaRPr sz="1600">
              <a:solidFill>
                <a:srgbClr val="00FF00"/>
              </a:solidFill>
              <a:latin typeface="Consolas"/>
              <a:ea typeface="Consolas"/>
              <a:cs typeface="Consolas"/>
              <a:sym typeface="Consolas"/>
            </a:endParaRPr>
          </a:p>
          <a:p>
            <a:pPr indent="0" lvl="0" marL="0" marR="0" rtl="0" algn="l">
              <a:spcBef>
                <a:spcPts val="0"/>
              </a:spcBef>
              <a:spcAft>
                <a:spcPts val="0"/>
              </a:spcAft>
              <a:buNone/>
            </a:pPr>
            <a:r>
              <a:t/>
            </a:r>
            <a:endParaRPr sz="1800">
              <a:solidFill>
                <a:srgbClr val="FFFF00"/>
              </a:solidFill>
              <a:latin typeface="Arial"/>
              <a:ea typeface="Arial"/>
              <a:cs typeface="Arial"/>
              <a:sym typeface="Arial"/>
            </a:endParaRPr>
          </a:p>
        </p:txBody>
      </p:sp>
      <p:sp>
        <p:nvSpPr>
          <p:cNvPr id="589" name="Google Shape;589;p36"/>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90" name="Google Shape;590;p36"/>
          <p:cNvPicPr preferRelativeResize="0"/>
          <p:nvPr/>
        </p:nvPicPr>
        <p:blipFill rotWithShape="1">
          <a:blip r:embed="rId5">
            <a:alphaModFix/>
          </a:blip>
          <a:srcRect b="0" l="0" r="0" t="0"/>
          <a:stretch/>
        </p:blipFill>
        <p:spPr>
          <a:xfrm>
            <a:off x="10098267" y="386679"/>
            <a:ext cx="1967527" cy="1106734"/>
          </a:xfrm>
          <a:prstGeom prst="rect">
            <a:avLst/>
          </a:prstGeom>
          <a:noFill/>
          <a:ln>
            <a:noFill/>
          </a:ln>
        </p:spPr>
      </p:pic>
      <p:pic>
        <p:nvPicPr>
          <p:cNvPr id="591" name="Google Shape;591;p36"/>
          <p:cNvPicPr preferRelativeResize="0"/>
          <p:nvPr/>
        </p:nvPicPr>
        <p:blipFill rotWithShape="1">
          <a:blip r:embed="rId6">
            <a:alphaModFix/>
          </a:blip>
          <a:srcRect b="0" l="0" r="0" t="0"/>
          <a:stretch/>
        </p:blipFill>
        <p:spPr>
          <a:xfrm>
            <a:off x="1374282" y="4355197"/>
            <a:ext cx="8723984" cy="2104763"/>
          </a:xfrm>
          <a:prstGeom prst="rect">
            <a:avLst/>
          </a:prstGeom>
          <a:noFill/>
          <a:ln>
            <a:noFill/>
          </a:ln>
        </p:spPr>
      </p:pic>
      <p:sp>
        <p:nvSpPr>
          <p:cNvPr id="592" name="Google Shape;592;p36"/>
          <p:cNvSpPr/>
          <p:nvPr/>
        </p:nvSpPr>
        <p:spPr>
          <a:xfrm>
            <a:off x="2024109" y="5956917"/>
            <a:ext cx="3799642" cy="399495"/>
          </a:xfrm>
          <a:prstGeom prst="rect">
            <a:avLst/>
          </a:prstGeom>
          <a:no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37"/>
          <p:cNvSpPr txBox="1"/>
          <p:nvPr>
            <p:ph type="title"/>
          </p:nvPr>
        </p:nvSpPr>
        <p:spPr>
          <a:xfrm>
            <a:off x="541047" y="219766"/>
            <a:ext cx="8784108"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Explotación de Lambda vulnerable: Detección</a:t>
            </a:r>
            <a:endParaRPr sz="3600"/>
          </a:p>
        </p:txBody>
      </p:sp>
      <p:cxnSp>
        <p:nvCxnSpPr>
          <p:cNvPr id="598" name="Google Shape;598;p37"/>
          <p:cNvCxnSpPr/>
          <p:nvPr/>
        </p:nvCxnSpPr>
        <p:spPr>
          <a:xfrm rot="10800000">
            <a:off x="126206" y="1255709"/>
            <a:ext cx="8905651" cy="0"/>
          </a:xfrm>
          <a:prstGeom prst="straightConnector1">
            <a:avLst/>
          </a:prstGeom>
          <a:noFill/>
          <a:ln cap="flat" cmpd="sng" w="12700">
            <a:solidFill>
              <a:schemeClr val="accent2"/>
            </a:solidFill>
            <a:prstDash val="solid"/>
            <a:miter lim="800000"/>
            <a:headEnd len="sm" w="sm" type="none"/>
            <a:tailEnd len="sm" w="sm" type="none"/>
          </a:ln>
        </p:spPr>
      </p:cxnSp>
      <p:sp>
        <p:nvSpPr>
          <p:cNvPr id="599" name="Google Shape;599;p37"/>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00" name="Google Shape;600;p37"/>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601" name="Google Shape;601;p37"/>
          <p:cNvPicPr preferRelativeResize="0"/>
          <p:nvPr/>
        </p:nvPicPr>
        <p:blipFill rotWithShape="1">
          <a:blip r:embed="rId4">
            <a:alphaModFix/>
          </a:blip>
          <a:srcRect b="0" l="0" r="0" t="0"/>
          <a:stretch/>
        </p:blipFill>
        <p:spPr>
          <a:xfrm>
            <a:off x="541047" y="1856482"/>
            <a:ext cx="10486771" cy="295923"/>
          </a:xfrm>
          <a:prstGeom prst="rect">
            <a:avLst/>
          </a:prstGeom>
          <a:noFill/>
          <a:ln>
            <a:noFill/>
          </a:ln>
        </p:spPr>
      </p:pic>
      <p:pic>
        <p:nvPicPr>
          <p:cNvPr id="602" name="Google Shape;602;p37"/>
          <p:cNvPicPr preferRelativeResize="0"/>
          <p:nvPr/>
        </p:nvPicPr>
        <p:blipFill rotWithShape="1">
          <a:blip r:embed="rId5">
            <a:alphaModFix/>
          </a:blip>
          <a:srcRect b="0" l="0" r="0" t="0"/>
          <a:stretch/>
        </p:blipFill>
        <p:spPr>
          <a:xfrm>
            <a:off x="541047" y="2871577"/>
            <a:ext cx="11040773" cy="253139"/>
          </a:xfrm>
          <a:prstGeom prst="rect">
            <a:avLst/>
          </a:prstGeom>
          <a:noFill/>
          <a:ln>
            <a:noFill/>
          </a:ln>
        </p:spPr>
      </p:pic>
      <p:pic>
        <p:nvPicPr>
          <p:cNvPr id="603" name="Google Shape;603;p37"/>
          <p:cNvPicPr preferRelativeResize="0"/>
          <p:nvPr/>
        </p:nvPicPr>
        <p:blipFill rotWithShape="1">
          <a:blip r:embed="rId6">
            <a:alphaModFix/>
          </a:blip>
          <a:srcRect b="0" l="0" r="0" t="0"/>
          <a:stretch/>
        </p:blipFill>
        <p:spPr>
          <a:xfrm>
            <a:off x="2579069" y="3288681"/>
            <a:ext cx="6410725" cy="3290160"/>
          </a:xfrm>
          <a:prstGeom prst="rect">
            <a:avLst/>
          </a:prstGeom>
          <a:noFill/>
          <a:ln>
            <a:noFill/>
          </a:ln>
        </p:spPr>
      </p:pic>
      <p:sp>
        <p:nvSpPr>
          <p:cNvPr id="604" name="Google Shape;604;p37"/>
          <p:cNvSpPr txBox="1"/>
          <p:nvPr/>
        </p:nvSpPr>
        <p:spPr>
          <a:xfrm>
            <a:off x="541047" y="1512545"/>
            <a:ext cx="1535837"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Cloudtrail:</a:t>
            </a:r>
            <a:endParaRPr/>
          </a:p>
        </p:txBody>
      </p:sp>
      <p:sp>
        <p:nvSpPr>
          <p:cNvPr id="605" name="Google Shape;605;p37"/>
          <p:cNvSpPr txBox="1"/>
          <p:nvPr/>
        </p:nvSpPr>
        <p:spPr>
          <a:xfrm>
            <a:off x="541047" y="2494578"/>
            <a:ext cx="2810717"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Wazuh:</a:t>
            </a:r>
            <a:endParaRPr/>
          </a:p>
        </p:txBody>
      </p:sp>
      <p:pic>
        <p:nvPicPr>
          <p:cNvPr descr="Equipos de Seguridad Cibernética: Blue Team, Red Team y Purple Team" id="606" name="Google Shape;606;p37"/>
          <p:cNvPicPr preferRelativeResize="0"/>
          <p:nvPr/>
        </p:nvPicPr>
        <p:blipFill rotWithShape="1">
          <a:blip r:embed="rId7">
            <a:alphaModFix/>
          </a:blip>
          <a:srcRect b="0" l="0" r="0" t="0"/>
          <a:stretch/>
        </p:blipFill>
        <p:spPr>
          <a:xfrm>
            <a:off x="10098267" y="401125"/>
            <a:ext cx="1967527" cy="1106734"/>
          </a:xfrm>
          <a:prstGeom prst="rect">
            <a:avLst/>
          </a:prstGeom>
          <a:noFill/>
          <a:ln>
            <a:noFill/>
          </a:ln>
        </p:spPr>
      </p:pic>
      <p:sp>
        <p:nvSpPr>
          <p:cNvPr id="607" name="Google Shape;607;p37"/>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8" name="Google Shape;608;p37"/>
          <p:cNvSpPr/>
          <p:nvPr/>
        </p:nvSpPr>
        <p:spPr>
          <a:xfrm>
            <a:off x="2944536" y="5629013"/>
            <a:ext cx="3011647" cy="192947"/>
          </a:xfrm>
          <a:prstGeom prst="rect">
            <a:avLst/>
          </a:prstGeom>
          <a:no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38"/>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14" name="Google Shape;614;p38"/>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615" name="Google Shape;615;p38"/>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16" name="Google Shape;616;p38"/>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Persistencia</a:t>
            </a:r>
            <a:endParaRPr/>
          </a:p>
        </p:txBody>
      </p:sp>
      <p:cxnSp>
        <p:nvCxnSpPr>
          <p:cNvPr id="617" name="Google Shape;617;p38"/>
          <p:cNvCxnSpPr/>
          <p:nvPr/>
        </p:nvCxnSpPr>
        <p:spPr>
          <a:xfrm rot="10800000">
            <a:off x="128585" y="3681408"/>
            <a:ext cx="529743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39"/>
          <p:cNvSpPr txBox="1"/>
          <p:nvPr>
            <p:ph type="title"/>
          </p:nvPr>
        </p:nvSpPr>
        <p:spPr>
          <a:xfrm>
            <a:off x="541047" y="219766"/>
            <a:ext cx="8784108"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Backdoor Access Keys &amp; Security Groups</a:t>
            </a:r>
            <a:endParaRPr sz="3600"/>
          </a:p>
        </p:txBody>
      </p:sp>
      <p:cxnSp>
        <p:nvCxnSpPr>
          <p:cNvPr id="623" name="Google Shape;623;p39"/>
          <p:cNvCxnSpPr/>
          <p:nvPr/>
        </p:nvCxnSpPr>
        <p:spPr>
          <a:xfrm rot="10800000">
            <a:off x="126206" y="1255709"/>
            <a:ext cx="7913613" cy="0"/>
          </a:xfrm>
          <a:prstGeom prst="straightConnector1">
            <a:avLst/>
          </a:prstGeom>
          <a:noFill/>
          <a:ln cap="flat" cmpd="sng" w="12700">
            <a:solidFill>
              <a:schemeClr val="accent2"/>
            </a:solidFill>
            <a:prstDash val="solid"/>
            <a:miter lim="800000"/>
            <a:headEnd len="sm" w="sm" type="none"/>
            <a:tailEnd len="sm" w="sm" type="none"/>
          </a:ln>
        </p:spPr>
      </p:cxnSp>
      <p:sp>
        <p:nvSpPr>
          <p:cNvPr id="624" name="Google Shape;624;p39"/>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25" name="Google Shape;625;p39"/>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626" name="Google Shape;626;p39"/>
          <p:cNvSpPr txBox="1"/>
          <p:nvPr/>
        </p:nvSpPr>
        <p:spPr>
          <a:xfrm>
            <a:off x="541047" y="1608606"/>
            <a:ext cx="10166788" cy="1757097"/>
          </a:xfrm>
          <a:prstGeom prst="rect">
            <a:avLst/>
          </a:prstGeom>
          <a:noFill/>
          <a:ln>
            <a:noFill/>
          </a:ln>
        </p:spPr>
        <p:txBody>
          <a:bodyPr anchorCtr="0" anchor="t" bIns="45700" lIns="91425" spcFirstLastPara="1" rIns="91425" wrap="square" tIns="45700">
            <a:normAutofit fontScale="85000" lnSpcReduction="10000"/>
          </a:bodyPr>
          <a:lstStyle/>
          <a:p>
            <a:pPr indent="0" lvl="0" marL="127000" marR="0" rtl="0" algn="l">
              <a:lnSpc>
                <a:spcPct val="90000"/>
              </a:lnSpc>
              <a:spcBef>
                <a:spcPts val="0"/>
              </a:spcBef>
              <a:spcAft>
                <a:spcPts val="0"/>
              </a:spcAft>
              <a:buClr>
                <a:schemeClr val="lt1"/>
              </a:buClr>
              <a:buSzPct val="117647"/>
              <a:buFont typeface="Arial"/>
              <a:buNone/>
            </a:pPr>
            <a:r>
              <a:rPr lang="es-ES" sz="2000">
                <a:solidFill>
                  <a:schemeClr val="lt1"/>
                </a:solidFill>
                <a:latin typeface="Calibri"/>
                <a:ea typeface="Calibri"/>
                <a:cs typeface="Calibri"/>
                <a:sym typeface="Calibri"/>
              </a:rPr>
              <a:t>Cada usuario tiene un límite de 2 claves de acceso 🡪 Posibilidad de crear un segundo par</a:t>
            </a:r>
            <a:endParaRPr sz="1600">
              <a:solidFill>
                <a:schemeClr val="lt1"/>
              </a:solidFill>
              <a:latin typeface="Calibri"/>
              <a:ea typeface="Calibri"/>
              <a:cs typeface="Calibri"/>
              <a:sym typeface="Calibri"/>
            </a:endParaRPr>
          </a:p>
          <a:p>
            <a:pPr indent="-158750" lvl="1" marL="869950" marR="0" rtl="0" algn="l">
              <a:lnSpc>
                <a:spcPct val="90000"/>
              </a:lnSpc>
              <a:spcBef>
                <a:spcPts val="0"/>
              </a:spcBef>
              <a:spcAft>
                <a:spcPts val="0"/>
              </a:spcAft>
              <a:buClr>
                <a:schemeClr val="lt1"/>
              </a:buClr>
              <a:buSzPct val="147058"/>
              <a:buFont typeface="Courier New"/>
              <a:buNone/>
            </a:pPr>
            <a:r>
              <a:t/>
            </a:r>
            <a:endParaRPr b="1" i="0" sz="1600" u="none" cap="none" strike="noStrike">
              <a:solidFill>
                <a:schemeClr val="lt1"/>
              </a:solidFill>
              <a:latin typeface="Calibri"/>
              <a:ea typeface="Calibri"/>
              <a:cs typeface="Calibri"/>
              <a:sym typeface="Calibri"/>
            </a:endParaRPr>
          </a:p>
          <a:p>
            <a:pPr indent="0" lvl="1" marL="584200" marR="0" rtl="0" algn="l">
              <a:lnSpc>
                <a:spcPct val="90000"/>
              </a:lnSpc>
              <a:spcBef>
                <a:spcPts val="0"/>
              </a:spcBef>
              <a:spcAft>
                <a:spcPts val="0"/>
              </a:spcAft>
              <a:buClr>
                <a:srgbClr val="00FF00"/>
              </a:buClr>
              <a:buSzPct val="138408"/>
              <a:buFont typeface="Arial"/>
              <a:buNone/>
            </a:pPr>
            <a:r>
              <a:rPr b="0" i="0" lang="es-ES" sz="1700" u="none" cap="none" strike="noStrike">
                <a:solidFill>
                  <a:srgbClr val="00FF00"/>
                </a:solidFill>
                <a:latin typeface="Consolas"/>
                <a:ea typeface="Consolas"/>
                <a:cs typeface="Consolas"/>
                <a:sym typeface="Consolas"/>
              </a:rPr>
              <a:t>- #aws iam create-access-key –user-name xxx –profile xxxx</a:t>
            </a:r>
            <a:endParaRPr b="0" i="0" sz="1700" u="none" cap="none" strike="noStrike">
              <a:solidFill>
                <a:srgbClr val="00FF00"/>
              </a:solidFill>
              <a:latin typeface="Consolas"/>
              <a:ea typeface="Consolas"/>
              <a:cs typeface="Consolas"/>
              <a:sym typeface="Consolas"/>
            </a:endParaRPr>
          </a:p>
          <a:p>
            <a:pPr indent="0" lvl="1" marL="584200" marR="0" rtl="0" algn="l">
              <a:lnSpc>
                <a:spcPct val="90000"/>
              </a:lnSpc>
              <a:spcBef>
                <a:spcPts val="0"/>
              </a:spcBef>
              <a:spcAft>
                <a:spcPts val="0"/>
              </a:spcAft>
              <a:buClr>
                <a:srgbClr val="00FF00"/>
              </a:buClr>
              <a:buSzPct val="138408"/>
              <a:buFont typeface="Arial"/>
              <a:buNone/>
            </a:pPr>
            <a:r>
              <a:rPr b="0" i="0" lang="es-ES" sz="1700" u="none" cap="none" strike="noStrike">
                <a:solidFill>
                  <a:srgbClr val="00FF00"/>
                </a:solidFill>
                <a:latin typeface="Consolas"/>
                <a:ea typeface="Consolas"/>
                <a:cs typeface="Consolas"/>
                <a:sym typeface="Consolas"/>
              </a:rPr>
              <a:t>- Pacu&gt; run iam__backdoor__user_keys</a:t>
            </a:r>
            <a:endParaRPr b="0" i="0" sz="1700" u="none" cap="none" strike="noStrike">
              <a:solidFill>
                <a:srgbClr val="00FF00"/>
              </a:solidFill>
              <a:latin typeface="Consolas"/>
              <a:ea typeface="Consolas"/>
              <a:cs typeface="Consolas"/>
              <a:sym typeface="Consolas"/>
            </a:endParaRPr>
          </a:p>
          <a:p>
            <a:pPr indent="0" lvl="0" marL="127000" marR="0" rtl="0" algn="l">
              <a:lnSpc>
                <a:spcPct val="90000"/>
              </a:lnSpc>
              <a:spcBef>
                <a:spcPts val="0"/>
              </a:spcBef>
              <a:spcAft>
                <a:spcPts val="0"/>
              </a:spcAft>
              <a:buClr>
                <a:schemeClr val="lt1"/>
              </a:buClr>
              <a:buSzPct val="138408"/>
              <a:buFont typeface="Arial"/>
              <a:buNone/>
            </a:pPr>
            <a:r>
              <a:t/>
            </a:r>
            <a:endParaRPr sz="1700">
              <a:solidFill>
                <a:srgbClr val="00FF00"/>
              </a:solidFill>
              <a:latin typeface="Consolas"/>
              <a:ea typeface="Consolas"/>
              <a:cs typeface="Consolas"/>
              <a:sym typeface="Consolas"/>
            </a:endParaRPr>
          </a:p>
          <a:p>
            <a:pPr indent="0" lvl="1" marL="584200" marR="0" rtl="0" algn="l">
              <a:lnSpc>
                <a:spcPct val="90000"/>
              </a:lnSpc>
              <a:spcBef>
                <a:spcPts val="0"/>
              </a:spcBef>
              <a:spcAft>
                <a:spcPts val="0"/>
              </a:spcAft>
              <a:buClr>
                <a:srgbClr val="00FF00"/>
              </a:buClr>
              <a:buSzPct val="138408"/>
              <a:buFont typeface="Arial"/>
              <a:buNone/>
            </a:pPr>
            <a:r>
              <a:rPr b="0" i="0" lang="es-ES" sz="1700" u="none" cap="none" strike="noStrike">
                <a:solidFill>
                  <a:srgbClr val="00FF00"/>
                </a:solidFill>
                <a:latin typeface="Consolas"/>
                <a:ea typeface="Consolas"/>
                <a:cs typeface="Consolas"/>
                <a:sym typeface="Consolas"/>
              </a:rPr>
              <a:t>- #aws ec2 describe-security-groups –group-ids …. –profile </a:t>
            </a:r>
            <a:endParaRPr/>
          </a:p>
          <a:p>
            <a:pPr indent="0" lvl="1" marL="584200" marR="0" rtl="0" algn="l">
              <a:lnSpc>
                <a:spcPct val="90000"/>
              </a:lnSpc>
              <a:spcBef>
                <a:spcPts val="0"/>
              </a:spcBef>
              <a:spcAft>
                <a:spcPts val="0"/>
              </a:spcAft>
              <a:buClr>
                <a:srgbClr val="00FF00"/>
              </a:buClr>
              <a:buSzPct val="138408"/>
              <a:buFont typeface="Arial"/>
              <a:buNone/>
            </a:pPr>
            <a:r>
              <a:rPr b="0" i="0" lang="es-ES" sz="1700" u="none" cap="none" strike="noStrike">
                <a:solidFill>
                  <a:srgbClr val="00FF00"/>
                </a:solidFill>
                <a:latin typeface="Consolas"/>
                <a:ea typeface="Consolas"/>
                <a:cs typeface="Consolas"/>
                <a:sym typeface="Consolas"/>
              </a:rPr>
              <a:t>- #aws ec2 authorize-security-group-ingress –group-id sg-.... –protocol –port … –cidr …</a:t>
            </a:r>
            <a:endParaRPr/>
          </a:p>
          <a:p>
            <a:pPr indent="0" lvl="0" marL="127000" marR="0" rtl="0" algn="l">
              <a:lnSpc>
                <a:spcPct val="90000"/>
              </a:lnSpc>
              <a:spcBef>
                <a:spcPts val="0"/>
              </a:spcBef>
              <a:spcAft>
                <a:spcPts val="0"/>
              </a:spcAft>
              <a:buClr>
                <a:schemeClr val="dk1"/>
              </a:buClr>
              <a:buSzPct val="117647"/>
              <a:buFont typeface="Arial"/>
              <a:buNone/>
            </a:pPr>
            <a:br>
              <a:rPr lang="es-ES" sz="2000">
                <a:solidFill>
                  <a:schemeClr val="dk1"/>
                </a:solidFill>
                <a:latin typeface="Calibri"/>
                <a:ea typeface="Calibri"/>
                <a:cs typeface="Calibri"/>
                <a:sym typeface="Calibri"/>
              </a:rPr>
            </a:br>
            <a:endParaRPr sz="2000">
              <a:solidFill>
                <a:schemeClr val="dk1"/>
              </a:solidFill>
              <a:latin typeface="Calibri"/>
              <a:ea typeface="Calibri"/>
              <a:cs typeface="Calibri"/>
              <a:sym typeface="Calibri"/>
            </a:endParaRPr>
          </a:p>
        </p:txBody>
      </p:sp>
      <p:pic>
        <p:nvPicPr>
          <p:cNvPr id="627" name="Google Shape;627;p39"/>
          <p:cNvPicPr preferRelativeResize="0"/>
          <p:nvPr/>
        </p:nvPicPr>
        <p:blipFill rotWithShape="1">
          <a:blip r:embed="rId4">
            <a:alphaModFix/>
          </a:blip>
          <a:srcRect b="0" l="0" r="13871" t="0"/>
          <a:stretch/>
        </p:blipFill>
        <p:spPr>
          <a:xfrm>
            <a:off x="6755070" y="3865044"/>
            <a:ext cx="5140170" cy="1657794"/>
          </a:xfrm>
          <a:prstGeom prst="rect">
            <a:avLst/>
          </a:prstGeom>
          <a:noFill/>
          <a:ln>
            <a:noFill/>
          </a:ln>
        </p:spPr>
      </p:pic>
      <p:pic>
        <p:nvPicPr>
          <p:cNvPr id="628" name="Google Shape;628;p39"/>
          <p:cNvPicPr preferRelativeResize="0"/>
          <p:nvPr/>
        </p:nvPicPr>
        <p:blipFill rotWithShape="1">
          <a:blip r:embed="rId5">
            <a:alphaModFix/>
          </a:blip>
          <a:srcRect b="0" l="0" r="28683" t="0"/>
          <a:stretch/>
        </p:blipFill>
        <p:spPr>
          <a:xfrm>
            <a:off x="296760" y="3055903"/>
            <a:ext cx="6301326" cy="3276076"/>
          </a:xfrm>
          <a:prstGeom prst="rect">
            <a:avLst/>
          </a:prstGeom>
          <a:noFill/>
          <a:ln>
            <a:noFill/>
          </a:ln>
        </p:spPr>
      </p:pic>
      <p:sp>
        <p:nvSpPr>
          <p:cNvPr id="629" name="Google Shape;629;p39"/>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30" name="Google Shape;630;p39"/>
          <p:cNvPicPr preferRelativeResize="0"/>
          <p:nvPr/>
        </p:nvPicPr>
        <p:blipFill rotWithShape="1">
          <a:blip r:embed="rId6">
            <a:alphaModFix/>
          </a:blip>
          <a:srcRect b="0" l="0" r="0" t="0"/>
          <a:stretch/>
        </p:blipFill>
        <p:spPr>
          <a:xfrm>
            <a:off x="10098267" y="386679"/>
            <a:ext cx="1967527" cy="1106734"/>
          </a:xfrm>
          <a:prstGeom prst="rect">
            <a:avLst/>
          </a:prstGeom>
          <a:noFill/>
          <a:ln>
            <a:noFill/>
          </a:ln>
        </p:spPr>
      </p:pic>
      <p:sp>
        <p:nvSpPr>
          <p:cNvPr id="631" name="Google Shape;631;p39"/>
          <p:cNvSpPr/>
          <p:nvPr/>
        </p:nvSpPr>
        <p:spPr>
          <a:xfrm>
            <a:off x="408373" y="3675355"/>
            <a:ext cx="1305017" cy="158438"/>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2" name="Google Shape;632;p39"/>
          <p:cNvSpPr/>
          <p:nvPr/>
        </p:nvSpPr>
        <p:spPr>
          <a:xfrm>
            <a:off x="408373" y="5069150"/>
            <a:ext cx="1207363" cy="180244"/>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3" name="Google Shape;633;p39"/>
          <p:cNvSpPr/>
          <p:nvPr/>
        </p:nvSpPr>
        <p:spPr>
          <a:xfrm>
            <a:off x="9543495" y="4474346"/>
            <a:ext cx="1251752" cy="133165"/>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4" name="Google Shape;634;p39"/>
          <p:cNvSpPr/>
          <p:nvPr/>
        </p:nvSpPr>
        <p:spPr>
          <a:xfrm>
            <a:off x="9325155" y="4607511"/>
            <a:ext cx="2512128" cy="133165"/>
          </a:xfrm>
          <a:prstGeom prst="rect">
            <a:avLst/>
          </a:prstGeom>
          <a:solidFill>
            <a:schemeClr val="accent2"/>
          </a:solidFill>
          <a:ln cap="flat" cmpd="sng" w="12700">
            <a:solidFill>
              <a:srgbClr val="6434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22" name="Google Shape;122;p4"/>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123" name="Google Shape;123;p4"/>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24" name="Google Shape;124;p4"/>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La Nube</a:t>
            </a:r>
            <a:endParaRPr/>
          </a:p>
        </p:txBody>
      </p:sp>
      <p:cxnSp>
        <p:nvCxnSpPr>
          <p:cNvPr id="125" name="Google Shape;125;p4"/>
          <p:cNvCxnSpPr/>
          <p:nvPr/>
        </p:nvCxnSpPr>
        <p:spPr>
          <a:xfrm rot="10800000">
            <a:off x="128585" y="3681408"/>
            <a:ext cx="529114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40"/>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40" name="Google Shape;640;p40"/>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641" name="Google Shape;641;p40"/>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42" name="Google Shape;642;p40"/>
          <p:cNvSpPr txBox="1"/>
          <p:nvPr>
            <p:ph type="ctrTitle"/>
          </p:nvPr>
        </p:nvSpPr>
        <p:spPr>
          <a:xfrm>
            <a:off x="128585" y="1115219"/>
            <a:ext cx="6105527"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Evasión de defensa</a:t>
            </a:r>
            <a:endParaRPr/>
          </a:p>
        </p:txBody>
      </p:sp>
      <p:cxnSp>
        <p:nvCxnSpPr>
          <p:cNvPr id="643" name="Google Shape;643;p40"/>
          <p:cNvCxnSpPr/>
          <p:nvPr/>
        </p:nvCxnSpPr>
        <p:spPr>
          <a:xfrm rot="10800000">
            <a:off x="128585" y="3681408"/>
            <a:ext cx="5331936"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41"/>
          <p:cNvSpPr txBox="1"/>
          <p:nvPr>
            <p:ph type="title"/>
          </p:nvPr>
        </p:nvSpPr>
        <p:spPr>
          <a:xfrm>
            <a:off x="541047" y="219766"/>
            <a:ext cx="8784108"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Detención de Cloudtrail: Explotación</a:t>
            </a:r>
            <a:endParaRPr/>
          </a:p>
        </p:txBody>
      </p:sp>
      <p:cxnSp>
        <p:nvCxnSpPr>
          <p:cNvPr id="649" name="Google Shape;649;p41"/>
          <p:cNvCxnSpPr/>
          <p:nvPr/>
        </p:nvCxnSpPr>
        <p:spPr>
          <a:xfrm rot="10800000">
            <a:off x="126206" y="1255709"/>
            <a:ext cx="7258005" cy="0"/>
          </a:xfrm>
          <a:prstGeom prst="straightConnector1">
            <a:avLst/>
          </a:prstGeom>
          <a:noFill/>
          <a:ln cap="flat" cmpd="sng" w="12700">
            <a:solidFill>
              <a:schemeClr val="accent2"/>
            </a:solidFill>
            <a:prstDash val="solid"/>
            <a:miter lim="800000"/>
            <a:headEnd len="sm" w="sm" type="none"/>
            <a:tailEnd len="sm" w="sm" type="none"/>
          </a:ln>
        </p:spPr>
      </p:cxnSp>
      <p:sp>
        <p:nvSpPr>
          <p:cNvPr id="650" name="Google Shape;650;p41"/>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51" name="Google Shape;651;p41"/>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652" name="Google Shape;652;p41"/>
          <p:cNvSpPr txBox="1"/>
          <p:nvPr/>
        </p:nvSpPr>
        <p:spPr>
          <a:xfrm>
            <a:off x="541047" y="1653483"/>
            <a:ext cx="10166788" cy="3891180"/>
          </a:xfrm>
          <a:prstGeom prst="rect">
            <a:avLst/>
          </a:prstGeom>
          <a:noFill/>
          <a:ln>
            <a:noFill/>
          </a:ln>
        </p:spPr>
        <p:txBody>
          <a:bodyPr anchorCtr="0" anchor="t" bIns="45700" lIns="91425" spcFirstLastPara="1" rIns="91425" wrap="square" tIns="45700">
            <a:normAutofit/>
          </a:bodyPr>
          <a:lstStyle/>
          <a:p>
            <a:pPr indent="-158750" lvl="0" marL="412750" marR="0" rtl="0" algn="l">
              <a:lnSpc>
                <a:spcPct val="90000"/>
              </a:lnSpc>
              <a:spcBef>
                <a:spcPts val="0"/>
              </a:spcBef>
              <a:spcAft>
                <a:spcPts val="0"/>
              </a:spcAft>
              <a:buClr>
                <a:schemeClr val="lt1"/>
              </a:buClr>
              <a:buSzPts val="2000"/>
              <a:buFont typeface="Courier New"/>
              <a:buNone/>
            </a:pPr>
            <a:r>
              <a:t/>
            </a:r>
            <a:endParaRPr sz="2000">
              <a:solidFill>
                <a:schemeClr val="dk1"/>
              </a:solidFill>
              <a:latin typeface="Calibri"/>
              <a:ea typeface="Calibri"/>
              <a:cs typeface="Calibri"/>
              <a:sym typeface="Calibri"/>
            </a:endParaRPr>
          </a:p>
        </p:txBody>
      </p:sp>
      <p:sp>
        <p:nvSpPr>
          <p:cNvPr id="653" name="Google Shape;653;p41"/>
          <p:cNvSpPr txBox="1"/>
          <p:nvPr/>
        </p:nvSpPr>
        <p:spPr>
          <a:xfrm>
            <a:off x="710078" y="4760631"/>
            <a:ext cx="9217891"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ES" sz="1600">
                <a:solidFill>
                  <a:srgbClr val="00FF00"/>
                </a:solidFill>
                <a:latin typeface="Consolas"/>
                <a:ea typeface="Consolas"/>
                <a:cs typeface="Consolas"/>
                <a:sym typeface="Consolas"/>
              </a:rPr>
              <a:t>- aws cloudtrail delete-trail --name &lt;Trail Name&gt; --profile &lt;User&gt;</a:t>
            </a:r>
            <a:endParaRPr sz="1600">
              <a:solidFill>
                <a:srgbClr val="00FF00"/>
              </a:solidFill>
              <a:latin typeface="Consolas"/>
              <a:ea typeface="Consolas"/>
              <a:cs typeface="Consolas"/>
              <a:sym typeface="Consolas"/>
            </a:endParaRPr>
          </a:p>
        </p:txBody>
      </p:sp>
      <p:sp>
        <p:nvSpPr>
          <p:cNvPr id="654" name="Google Shape;654;p41"/>
          <p:cNvSpPr txBox="1"/>
          <p:nvPr/>
        </p:nvSpPr>
        <p:spPr>
          <a:xfrm>
            <a:off x="710078" y="1534221"/>
            <a:ext cx="4889257"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Stratus</a:t>
            </a:r>
            <a:endParaRPr/>
          </a:p>
        </p:txBody>
      </p:sp>
      <p:sp>
        <p:nvSpPr>
          <p:cNvPr id="655" name="Google Shape;655;p41"/>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56" name="Google Shape;656;p41"/>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pic>
        <p:nvPicPr>
          <p:cNvPr id="657" name="Google Shape;657;p41"/>
          <p:cNvPicPr preferRelativeResize="0"/>
          <p:nvPr/>
        </p:nvPicPr>
        <p:blipFill rotWithShape="1">
          <a:blip r:embed="rId5">
            <a:alphaModFix/>
          </a:blip>
          <a:srcRect b="0" l="0" r="4187" t="0"/>
          <a:stretch/>
        </p:blipFill>
        <p:spPr>
          <a:xfrm>
            <a:off x="622865" y="2063623"/>
            <a:ext cx="9579142" cy="2274622"/>
          </a:xfrm>
          <a:prstGeom prst="rect">
            <a:avLst/>
          </a:prstGeom>
          <a:noFill/>
          <a:ln>
            <a:noFill/>
          </a:ln>
        </p:spPr>
      </p:pic>
      <p:pic>
        <p:nvPicPr>
          <p:cNvPr descr="AWS - Stratus Red Team" id="658" name="Google Shape;658;p41"/>
          <p:cNvPicPr preferRelativeResize="0"/>
          <p:nvPr/>
        </p:nvPicPr>
        <p:blipFill rotWithShape="1">
          <a:blip r:embed="rId6">
            <a:alphaModFix/>
          </a:blip>
          <a:srcRect b="0" l="0" r="0" t="0"/>
          <a:stretch/>
        </p:blipFill>
        <p:spPr>
          <a:xfrm>
            <a:off x="10326777" y="2438380"/>
            <a:ext cx="1510506" cy="151050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42"/>
          <p:cNvSpPr txBox="1"/>
          <p:nvPr>
            <p:ph type="title"/>
          </p:nvPr>
        </p:nvSpPr>
        <p:spPr>
          <a:xfrm>
            <a:off x="541047" y="219766"/>
            <a:ext cx="8784108"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Detención de Cloudtrail: Detección</a:t>
            </a:r>
            <a:endParaRPr/>
          </a:p>
        </p:txBody>
      </p:sp>
      <p:cxnSp>
        <p:nvCxnSpPr>
          <p:cNvPr id="664" name="Google Shape;664;p42"/>
          <p:cNvCxnSpPr/>
          <p:nvPr/>
        </p:nvCxnSpPr>
        <p:spPr>
          <a:xfrm rot="10800000">
            <a:off x="126206" y="1255709"/>
            <a:ext cx="7258005" cy="0"/>
          </a:xfrm>
          <a:prstGeom prst="straightConnector1">
            <a:avLst/>
          </a:prstGeom>
          <a:noFill/>
          <a:ln cap="flat" cmpd="sng" w="12700">
            <a:solidFill>
              <a:schemeClr val="accent2"/>
            </a:solidFill>
            <a:prstDash val="solid"/>
            <a:miter lim="800000"/>
            <a:headEnd len="sm" w="sm" type="none"/>
            <a:tailEnd len="sm" w="sm" type="none"/>
          </a:ln>
        </p:spPr>
      </p:cxnSp>
      <p:sp>
        <p:nvSpPr>
          <p:cNvPr id="665" name="Google Shape;665;p42"/>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66" name="Google Shape;666;p42"/>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Equipos de Seguridad Cibernética: Blue Team, Red Team y Purple Team" id="667" name="Google Shape;667;p42"/>
          <p:cNvPicPr preferRelativeResize="0"/>
          <p:nvPr/>
        </p:nvPicPr>
        <p:blipFill rotWithShape="1">
          <a:blip r:embed="rId4">
            <a:alphaModFix/>
          </a:blip>
          <a:srcRect b="0" l="0" r="0" t="0"/>
          <a:stretch/>
        </p:blipFill>
        <p:spPr>
          <a:xfrm>
            <a:off x="10098267" y="401125"/>
            <a:ext cx="1967527" cy="1106734"/>
          </a:xfrm>
          <a:prstGeom prst="rect">
            <a:avLst/>
          </a:prstGeom>
          <a:noFill/>
          <a:ln>
            <a:noFill/>
          </a:ln>
        </p:spPr>
      </p:pic>
      <p:sp>
        <p:nvSpPr>
          <p:cNvPr id="668" name="Google Shape;668;p42"/>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69" name="Google Shape;669;p42"/>
          <p:cNvPicPr preferRelativeResize="0"/>
          <p:nvPr/>
        </p:nvPicPr>
        <p:blipFill rotWithShape="1">
          <a:blip r:embed="rId5">
            <a:alphaModFix/>
          </a:blip>
          <a:srcRect b="0" l="0" r="0" t="0"/>
          <a:stretch/>
        </p:blipFill>
        <p:spPr>
          <a:xfrm>
            <a:off x="1892026" y="1745683"/>
            <a:ext cx="8407947" cy="2491243"/>
          </a:xfrm>
          <a:prstGeom prst="rect">
            <a:avLst/>
          </a:prstGeom>
          <a:noFill/>
          <a:ln>
            <a:noFill/>
          </a:ln>
        </p:spPr>
      </p:pic>
      <p:pic>
        <p:nvPicPr>
          <p:cNvPr id="670" name="Google Shape;670;p42"/>
          <p:cNvPicPr preferRelativeResize="0"/>
          <p:nvPr/>
        </p:nvPicPr>
        <p:blipFill rotWithShape="1">
          <a:blip r:embed="rId6">
            <a:alphaModFix/>
          </a:blip>
          <a:srcRect b="0" l="0" r="0" t="0"/>
          <a:stretch/>
        </p:blipFill>
        <p:spPr>
          <a:xfrm>
            <a:off x="1892026" y="4515329"/>
            <a:ext cx="8407947" cy="1734973"/>
          </a:xfrm>
          <a:prstGeom prst="rect">
            <a:avLst/>
          </a:prstGeom>
          <a:noFill/>
          <a:ln>
            <a:noFill/>
          </a:ln>
        </p:spPr>
      </p:pic>
      <p:pic>
        <p:nvPicPr>
          <p:cNvPr descr="Protecting Personal Data in Serverless Cloud | Sourced Group" id="671" name="Google Shape;671;p42"/>
          <p:cNvPicPr preferRelativeResize="0"/>
          <p:nvPr/>
        </p:nvPicPr>
        <p:blipFill rotWithShape="1">
          <a:blip r:embed="rId7">
            <a:alphaModFix/>
          </a:blip>
          <a:srcRect b="43638" l="32328" r="33004" t="5070"/>
          <a:stretch/>
        </p:blipFill>
        <p:spPr>
          <a:xfrm>
            <a:off x="468998" y="4842815"/>
            <a:ext cx="1080000" cy="1080000"/>
          </a:xfrm>
          <a:prstGeom prst="rect">
            <a:avLst/>
          </a:prstGeom>
          <a:noFill/>
          <a:ln>
            <a:noFill/>
          </a:ln>
        </p:spPr>
      </p:pic>
      <p:pic>
        <p:nvPicPr>
          <p:cNvPr descr="Public Cloud AWS Security - Check Point Software" id="672" name="Google Shape;672;p42"/>
          <p:cNvPicPr preferRelativeResize="0"/>
          <p:nvPr/>
        </p:nvPicPr>
        <p:blipFill rotWithShape="1">
          <a:blip r:embed="rId8">
            <a:alphaModFix/>
          </a:blip>
          <a:srcRect b="16996" l="0" r="0" t="0"/>
          <a:stretch/>
        </p:blipFill>
        <p:spPr>
          <a:xfrm>
            <a:off x="468997" y="2414587"/>
            <a:ext cx="1080001" cy="1080000"/>
          </a:xfrm>
          <a:prstGeom prst="rect">
            <a:avLst/>
          </a:prstGeom>
          <a:noFill/>
          <a:ln>
            <a:noFill/>
          </a:ln>
        </p:spPr>
      </p:pic>
      <p:sp>
        <p:nvSpPr>
          <p:cNvPr id="673" name="Google Shape;673;p42"/>
          <p:cNvSpPr/>
          <p:nvPr/>
        </p:nvSpPr>
        <p:spPr>
          <a:xfrm>
            <a:off x="2218267" y="4534188"/>
            <a:ext cx="7040033" cy="192711"/>
          </a:xfrm>
          <a:prstGeom prst="rect">
            <a:avLst/>
          </a:prstGeom>
          <a:noFill/>
          <a:ln cap="flat" cmpd="sng" w="28575">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4" name="Google Shape;674;p42"/>
          <p:cNvSpPr/>
          <p:nvPr/>
        </p:nvSpPr>
        <p:spPr>
          <a:xfrm>
            <a:off x="2133601" y="2991304"/>
            <a:ext cx="4724399" cy="175229"/>
          </a:xfrm>
          <a:prstGeom prst="rect">
            <a:avLst/>
          </a:prstGeom>
          <a:noFill/>
          <a:ln cap="flat" cmpd="sng" w="28575">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43"/>
          <p:cNvSpPr txBox="1"/>
          <p:nvPr>
            <p:ph type="title"/>
          </p:nvPr>
        </p:nvSpPr>
        <p:spPr>
          <a:xfrm>
            <a:off x="541047" y="219766"/>
            <a:ext cx="8784108"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Eliminar los VPC Flow Logs: Explotación</a:t>
            </a:r>
            <a:endParaRPr/>
          </a:p>
        </p:txBody>
      </p:sp>
      <p:cxnSp>
        <p:nvCxnSpPr>
          <p:cNvPr id="680" name="Google Shape;680;p43"/>
          <p:cNvCxnSpPr/>
          <p:nvPr/>
        </p:nvCxnSpPr>
        <p:spPr>
          <a:xfrm rot="10800000">
            <a:off x="126206" y="1255709"/>
            <a:ext cx="7723832" cy="0"/>
          </a:xfrm>
          <a:prstGeom prst="straightConnector1">
            <a:avLst/>
          </a:prstGeom>
          <a:noFill/>
          <a:ln cap="flat" cmpd="sng" w="12700">
            <a:solidFill>
              <a:schemeClr val="accent2"/>
            </a:solidFill>
            <a:prstDash val="solid"/>
            <a:miter lim="800000"/>
            <a:headEnd len="sm" w="sm" type="none"/>
            <a:tailEnd len="sm" w="sm" type="none"/>
          </a:ln>
        </p:spPr>
      </p:cxnSp>
      <p:sp>
        <p:nvSpPr>
          <p:cNvPr id="681" name="Google Shape;681;p43"/>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82" name="Google Shape;682;p43"/>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683" name="Google Shape;683;p43"/>
          <p:cNvSpPr txBox="1"/>
          <p:nvPr/>
        </p:nvSpPr>
        <p:spPr>
          <a:xfrm>
            <a:off x="541047" y="1490842"/>
            <a:ext cx="5220936"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Stratus</a:t>
            </a:r>
            <a:endParaRPr/>
          </a:p>
        </p:txBody>
      </p:sp>
      <p:sp>
        <p:nvSpPr>
          <p:cNvPr id="684" name="Google Shape;684;p43"/>
          <p:cNvSpPr txBox="1"/>
          <p:nvPr/>
        </p:nvSpPr>
        <p:spPr>
          <a:xfrm>
            <a:off x="541046" y="4136511"/>
            <a:ext cx="7308991" cy="61555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rgbClr val="00FF00"/>
                </a:solidFill>
                <a:latin typeface="Consolas"/>
                <a:ea typeface="Consolas"/>
                <a:cs typeface="Consolas"/>
                <a:sym typeface="Consolas"/>
              </a:rPr>
              <a:t>- aws ec2 delete-flow-logs --flow-log-ids &lt;FlowLogId&gt;</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p:txBody>
      </p:sp>
      <p:sp>
        <p:nvSpPr>
          <p:cNvPr id="685" name="Google Shape;685;p43"/>
          <p:cNvSpPr/>
          <p:nvPr/>
        </p:nvSpPr>
        <p:spPr>
          <a:xfrm>
            <a:off x="10326777" y="219766"/>
            <a:ext cx="1510506" cy="1455742"/>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86" name="Google Shape;686;p43"/>
          <p:cNvPicPr preferRelativeResize="0"/>
          <p:nvPr/>
        </p:nvPicPr>
        <p:blipFill rotWithShape="1">
          <a:blip r:embed="rId4">
            <a:alphaModFix/>
          </a:blip>
          <a:srcRect b="0" l="0" r="0" t="0"/>
          <a:stretch/>
        </p:blipFill>
        <p:spPr>
          <a:xfrm>
            <a:off x="10098267" y="386679"/>
            <a:ext cx="1967527" cy="1106734"/>
          </a:xfrm>
          <a:prstGeom prst="rect">
            <a:avLst/>
          </a:prstGeom>
          <a:noFill/>
          <a:ln>
            <a:noFill/>
          </a:ln>
        </p:spPr>
      </p:pic>
      <p:pic>
        <p:nvPicPr>
          <p:cNvPr id="687" name="Google Shape;687;p43"/>
          <p:cNvPicPr preferRelativeResize="0"/>
          <p:nvPr/>
        </p:nvPicPr>
        <p:blipFill rotWithShape="1">
          <a:blip r:embed="rId5">
            <a:alphaModFix/>
          </a:blip>
          <a:srcRect b="0" l="0" r="14423" t="0"/>
          <a:stretch/>
        </p:blipFill>
        <p:spPr>
          <a:xfrm>
            <a:off x="657793" y="2126368"/>
            <a:ext cx="9181152" cy="1740773"/>
          </a:xfrm>
          <a:prstGeom prst="rect">
            <a:avLst/>
          </a:prstGeom>
          <a:noFill/>
          <a:ln>
            <a:noFill/>
          </a:ln>
        </p:spPr>
      </p:pic>
      <p:pic>
        <p:nvPicPr>
          <p:cNvPr descr="AWS - Stratus Red Team" id="688" name="Google Shape;688;p43"/>
          <p:cNvPicPr preferRelativeResize="0"/>
          <p:nvPr/>
        </p:nvPicPr>
        <p:blipFill rotWithShape="1">
          <a:blip r:embed="rId6">
            <a:alphaModFix/>
          </a:blip>
          <a:srcRect b="0" l="0" r="0" t="0"/>
          <a:stretch/>
        </p:blipFill>
        <p:spPr>
          <a:xfrm>
            <a:off x="10326777" y="2240754"/>
            <a:ext cx="1512000" cy="15120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44"/>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t>Eliminar los VPC Flow Logs: Detección y Mitigación</a:t>
            </a:r>
            <a:endParaRPr/>
          </a:p>
        </p:txBody>
      </p:sp>
      <p:cxnSp>
        <p:nvCxnSpPr>
          <p:cNvPr id="694" name="Google Shape;694;p44"/>
          <p:cNvCxnSpPr/>
          <p:nvPr/>
        </p:nvCxnSpPr>
        <p:spPr>
          <a:xfrm rot="10800000">
            <a:off x="126206" y="1255709"/>
            <a:ext cx="9751974" cy="0"/>
          </a:xfrm>
          <a:prstGeom prst="straightConnector1">
            <a:avLst/>
          </a:prstGeom>
          <a:noFill/>
          <a:ln cap="flat" cmpd="sng" w="12700">
            <a:solidFill>
              <a:schemeClr val="accent2"/>
            </a:solidFill>
            <a:prstDash val="solid"/>
            <a:miter lim="800000"/>
            <a:headEnd len="sm" w="sm" type="none"/>
            <a:tailEnd len="sm" w="sm" type="none"/>
          </a:ln>
        </p:spPr>
      </p:cxnSp>
      <p:sp>
        <p:nvSpPr>
          <p:cNvPr id="695" name="Google Shape;695;p44"/>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696" name="Google Shape;696;p44"/>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Equipos de Seguridad Cibernética: Blue Team, Red Team y Purple Team" id="697" name="Google Shape;697;p44"/>
          <p:cNvPicPr preferRelativeResize="0"/>
          <p:nvPr/>
        </p:nvPicPr>
        <p:blipFill rotWithShape="1">
          <a:blip r:embed="rId4">
            <a:alphaModFix/>
          </a:blip>
          <a:srcRect b="0" l="0" r="0" t="0"/>
          <a:stretch/>
        </p:blipFill>
        <p:spPr>
          <a:xfrm>
            <a:off x="10098267" y="401125"/>
            <a:ext cx="1967527" cy="1106734"/>
          </a:xfrm>
          <a:prstGeom prst="rect">
            <a:avLst/>
          </a:prstGeom>
          <a:noFill/>
          <a:ln>
            <a:noFill/>
          </a:ln>
        </p:spPr>
      </p:pic>
      <p:sp>
        <p:nvSpPr>
          <p:cNvPr id="698" name="Google Shape;698;p44"/>
          <p:cNvSpPr/>
          <p:nvPr/>
        </p:nvSpPr>
        <p:spPr>
          <a:xfrm>
            <a:off x="10326777" y="234212"/>
            <a:ext cx="1510506" cy="1455742"/>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99" name="Google Shape;699;p44"/>
          <p:cNvPicPr preferRelativeResize="0"/>
          <p:nvPr/>
        </p:nvPicPr>
        <p:blipFill rotWithShape="1">
          <a:blip r:embed="rId5">
            <a:alphaModFix/>
          </a:blip>
          <a:srcRect b="0" l="0" r="0" t="0"/>
          <a:stretch/>
        </p:blipFill>
        <p:spPr>
          <a:xfrm>
            <a:off x="661283" y="3403991"/>
            <a:ext cx="10869433" cy="1533606"/>
          </a:xfrm>
          <a:prstGeom prst="rect">
            <a:avLst/>
          </a:prstGeom>
          <a:noFill/>
          <a:ln>
            <a:noFill/>
          </a:ln>
        </p:spPr>
      </p:pic>
      <p:pic>
        <p:nvPicPr>
          <p:cNvPr descr="Protecting Personal Data in Serverless Cloud | Sourced Group" id="700" name="Google Shape;700;p44"/>
          <p:cNvPicPr preferRelativeResize="0"/>
          <p:nvPr/>
        </p:nvPicPr>
        <p:blipFill rotWithShape="1">
          <a:blip r:embed="rId6">
            <a:alphaModFix/>
          </a:blip>
          <a:srcRect b="43638" l="32328" r="33004" t="5070"/>
          <a:stretch/>
        </p:blipFill>
        <p:spPr>
          <a:xfrm>
            <a:off x="661283" y="1687568"/>
            <a:ext cx="1080000" cy="1080000"/>
          </a:xfrm>
          <a:prstGeom prst="rect">
            <a:avLst/>
          </a:prstGeom>
          <a:noFill/>
          <a:ln>
            <a:noFill/>
          </a:ln>
        </p:spPr>
      </p:pic>
      <p:sp>
        <p:nvSpPr>
          <p:cNvPr id="701" name="Google Shape;701;p44"/>
          <p:cNvSpPr/>
          <p:nvPr/>
        </p:nvSpPr>
        <p:spPr>
          <a:xfrm>
            <a:off x="1009650" y="3429001"/>
            <a:ext cx="10445750" cy="227140"/>
          </a:xfrm>
          <a:prstGeom prst="rect">
            <a:avLst/>
          </a:prstGeom>
          <a:noFill/>
          <a:ln cap="flat" cmpd="sng" w="28575">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45"/>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07" name="Google Shape;707;p45"/>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708" name="Google Shape;708;p45"/>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09" name="Google Shape;709;p45"/>
          <p:cNvSpPr txBox="1"/>
          <p:nvPr>
            <p:ph type="ctrTitle"/>
          </p:nvPr>
        </p:nvSpPr>
        <p:spPr>
          <a:xfrm>
            <a:off x="352872" y="1115219"/>
            <a:ext cx="5331936"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Respuesta automática</a:t>
            </a:r>
            <a:endParaRPr/>
          </a:p>
        </p:txBody>
      </p:sp>
      <p:cxnSp>
        <p:nvCxnSpPr>
          <p:cNvPr id="710" name="Google Shape;710;p45"/>
          <p:cNvCxnSpPr/>
          <p:nvPr/>
        </p:nvCxnSpPr>
        <p:spPr>
          <a:xfrm rot="10800000">
            <a:off x="128585" y="3681408"/>
            <a:ext cx="5331936"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46"/>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solidFill>
                  <a:schemeClr val="lt1"/>
                </a:solidFill>
              </a:rPr>
              <a:t>Respuesta automática</a:t>
            </a:r>
            <a:endParaRPr/>
          </a:p>
        </p:txBody>
      </p:sp>
      <p:cxnSp>
        <p:nvCxnSpPr>
          <p:cNvPr id="716" name="Google Shape;716;p46"/>
          <p:cNvCxnSpPr/>
          <p:nvPr/>
        </p:nvCxnSpPr>
        <p:spPr>
          <a:xfrm rot="10800000">
            <a:off x="126206" y="1255709"/>
            <a:ext cx="6205583" cy="0"/>
          </a:xfrm>
          <a:prstGeom prst="straightConnector1">
            <a:avLst/>
          </a:prstGeom>
          <a:noFill/>
          <a:ln cap="flat" cmpd="sng" w="12700">
            <a:solidFill>
              <a:schemeClr val="accent2"/>
            </a:solidFill>
            <a:prstDash val="solid"/>
            <a:miter lim="800000"/>
            <a:headEnd len="sm" w="sm" type="none"/>
            <a:tailEnd len="sm" w="sm" type="none"/>
          </a:ln>
        </p:spPr>
      </p:cxnSp>
      <p:sp>
        <p:nvSpPr>
          <p:cNvPr id="717" name="Google Shape;717;p46"/>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18" name="Google Shape;718;p46"/>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No hay texto alternativo para esta imagen" id="719" name="Google Shape;719;p46"/>
          <p:cNvPicPr preferRelativeResize="0"/>
          <p:nvPr/>
        </p:nvPicPr>
        <p:blipFill rotWithShape="1">
          <a:blip r:embed="rId4">
            <a:alphaModFix/>
          </a:blip>
          <a:srcRect b="0" l="0" r="0" t="0"/>
          <a:stretch/>
        </p:blipFill>
        <p:spPr>
          <a:xfrm>
            <a:off x="541047" y="1370902"/>
            <a:ext cx="11230856" cy="485208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47"/>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solidFill>
                  <a:schemeClr val="lt1"/>
                </a:solidFill>
              </a:rPr>
              <a:t>Respuesta automática</a:t>
            </a:r>
            <a:endParaRPr/>
          </a:p>
        </p:txBody>
      </p:sp>
      <p:cxnSp>
        <p:nvCxnSpPr>
          <p:cNvPr id="725" name="Google Shape;725;p47"/>
          <p:cNvCxnSpPr/>
          <p:nvPr/>
        </p:nvCxnSpPr>
        <p:spPr>
          <a:xfrm rot="10800000">
            <a:off x="126206" y="1255709"/>
            <a:ext cx="6205583" cy="0"/>
          </a:xfrm>
          <a:prstGeom prst="straightConnector1">
            <a:avLst/>
          </a:prstGeom>
          <a:noFill/>
          <a:ln cap="flat" cmpd="sng" w="12700">
            <a:solidFill>
              <a:schemeClr val="accent2"/>
            </a:solidFill>
            <a:prstDash val="solid"/>
            <a:miter lim="800000"/>
            <a:headEnd len="sm" w="sm" type="none"/>
            <a:tailEnd len="sm" w="sm" type="none"/>
          </a:ln>
        </p:spPr>
      </p:cxnSp>
      <p:sp>
        <p:nvSpPr>
          <p:cNvPr id="726" name="Google Shape;726;p47"/>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27" name="Google Shape;727;p47"/>
          <p:cNvSpPr txBox="1"/>
          <p:nvPr/>
        </p:nvSpPr>
        <p:spPr>
          <a:xfrm>
            <a:off x="541047" y="1551694"/>
            <a:ext cx="10022188" cy="92333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EventBridge:</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i="0" lang="es-ES" sz="1800" u="none" strike="noStrike">
                <a:solidFill>
                  <a:schemeClr val="lt1"/>
                </a:solidFill>
                <a:latin typeface="Arial"/>
                <a:ea typeface="Arial"/>
                <a:cs typeface="Arial"/>
                <a:sym typeface="Arial"/>
              </a:rPr>
              <a:t>Seleccionar lambda como destino</a:t>
            </a:r>
            <a:r>
              <a:rPr lang="es-ES" sz="1800">
                <a:solidFill>
                  <a:schemeClr val="lt1"/>
                </a:solidFill>
                <a:latin typeface="Arial"/>
                <a:ea typeface="Arial"/>
                <a:cs typeface="Arial"/>
                <a:sym typeface="Arial"/>
              </a:rPr>
              <a:t> y el patrón de eventos de origen de GuardDuty.</a:t>
            </a:r>
            <a:endParaRPr sz="1800">
              <a:solidFill>
                <a:schemeClr val="lt1"/>
              </a:solidFill>
              <a:latin typeface="Calibri"/>
              <a:ea typeface="Calibri"/>
              <a:cs typeface="Calibri"/>
              <a:sym typeface="Calibri"/>
            </a:endParaRPr>
          </a:p>
        </p:txBody>
      </p:sp>
      <p:pic>
        <p:nvPicPr>
          <p:cNvPr descr="Amazon EventBridge: A Detailed Guide to Building Event-Driven Applications  | by Osama HaiDer | Medium" id="728" name="Google Shape;728;p47"/>
          <p:cNvPicPr preferRelativeResize="0"/>
          <p:nvPr/>
        </p:nvPicPr>
        <p:blipFill rotWithShape="1">
          <a:blip r:embed="rId3">
            <a:alphaModFix/>
          </a:blip>
          <a:srcRect b="0" l="0" r="0" t="0"/>
          <a:stretch/>
        </p:blipFill>
        <p:spPr>
          <a:xfrm>
            <a:off x="9649926" y="232299"/>
            <a:ext cx="2290200" cy="1204202"/>
          </a:xfrm>
          <a:prstGeom prst="rect">
            <a:avLst/>
          </a:prstGeom>
          <a:noFill/>
          <a:ln>
            <a:noFill/>
          </a:ln>
        </p:spPr>
      </p:pic>
      <p:pic>
        <p:nvPicPr>
          <p:cNvPr id="729" name="Google Shape;729;p47"/>
          <p:cNvPicPr preferRelativeResize="0"/>
          <p:nvPr/>
        </p:nvPicPr>
        <p:blipFill rotWithShape="1">
          <a:blip r:embed="rId4">
            <a:alphaModFix/>
          </a:blip>
          <a:srcRect b="17631" l="1048" r="1105" t="2040"/>
          <a:stretch/>
        </p:blipFill>
        <p:spPr>
          <a:xfrm>
            <a:off x="10875120" y="6040170"/>
            <a:ext cx="1065006" cy="583618"/>
          </a:xfrm>
          <a:prstGeom prst="rect">
            <a:avLst/>
          </a:prstGeom>
          <a:noFill/>
          <a:ln>
            <a:noFill/>
          </a:ln>
        </p:spPr>
      </p:pic>
      <p:pic>
        <p:nvPicPr>
          <p:cNvPr id="730" name="Google Shape;730;p47"/>
          <p:cNvPicPr preferRelativeResize="0"/>
          <p:nvPr/>
        </p:nvPicPr>
        <p:blipFill rotWithShape="1">
          <a:blip r:embed="rId5">
            <a:alphaModFix/>
          </a:blip>
          <a:srcRect b="0" l="0" r="0" t="0"/>
          <a:stretch/>
        </p:blipFill>
        <p:spPr>
          <a:xfrm>
            <a:off x="1320695" y="2616121"/>
            <a:ext cx="10022187" cy="3729598"/>
          </a:xfrm>
          <a:prstGeom prst="rect">
            <a:avLst/>
          </a:prstGeom>
          <a:noFill/>
          <a:ln>
            <a:noFill/>
          </a:ln>
        </p:spPr>
      </p:pic>
      <p:sp>
        <p:nvSpPr>
          <p:cNvPr id="731" name="Google Shape;731;p47"/>
          <p:cNvSpPr/>
          <p:nvPr/>
        </p:nvSpPr>
        <p:spPr>
          <a:xfrm>
            <a:off x="1677798" y="5503178"/>
            <a:ext cx="2491530" cy="99113"/>
          </a:xfrm>
          <a:prstGeom prst="rect">
            <a:avLst/>
          </a:prstGeom>
          <a:noFill/>
          <a:ln cap="flat" cmpd="sng" w="12700">
            <a:solidFill>
              <a:srgbClr val="6B51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48"/>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solidFill>
                  <a:schemeClr val="lt1"/>
                </a:solidFill>
              </a:rPr>
              <a:t>Respuesta automática</a:t>
            </a:r>
            <a:endParaRPr/>
          </a:p>
        </p:txBody>
      </p:sp>
      <p:cxnSp>
        <p:nvCxnSpPr>
          <p:cNvPr id="737" name="Google Shape;737;p48"/>
          <p:cNvCxnSpPr/>
          <p:nvPr/>
        </p:nvCxnSpPr>
        <p:spPr>
          <a:xfrm rot="10800000">
            <a:off x="126206" y="1255709"/>
            <a:ext cx="6205583" cy="0"/>
          </a:xfrm>
          <a:prstGeom prst="straightConnector1">
            <a:avLst/>
          </a:prstGeom>
          <a:noFill/>
          <a:ln cap="flat" cmpd="sng" w="12700">
            <a:solidFill>
              <a:schemeClr val="accent2"/>
            </a:solidFill>
            <a:prstDash val="solid"/>
            <a:miter lim="800000"/>
            <a:headEnd len="sm" w="sm" type="none"/>
            <a:tailEnd len="sm" w="sm" type="none"/>
          </a:ln>
        </p:spPr>
      </p:cxnSp>
      <p:sp>
        <p:nvSpPr>
          <p:cNvPr id="738" name="Google Shape;738;p48"/>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39" name="Google Shape;739;p48"/>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740" name="Google Shape;740;p48"/>
          <p:cNvPicPr preferRelativeResize="0"/>
          <p:nvPr/>
        </p:nvPicPr>
        <p:blipFill rotWithShape="1">
          <a:blip r:embed="rId4">
            <a:alphaModFix/>
          </a:blip>
          <a:srcRect b="11238" l="0" r="9413" t="0"/>
          <a:stretch/>
        </p:blipFill>
        <p:spPr>
          <a:xfrm>
            <a:off x="2307047" y="2200705"/>
            <a:ext cx="8049484" cy="4270504"/>
          </a:xfrm>
          <a:prstGeom prst="rect">
            <a:avLst/>
          </a:prstGeom>
          <a:noFill/>
          <a:ln>
            <a:noFill/>
          </a:ln>
        </p:spPr>
      </p:pic>
      <p:sp>
        <p:nvSpPr>
          <p:cNvPr id="741" name="Google Shape;741;p48"/>
          <p:cNvSpPr txBox="1"/>
          <p:nvPr/>
        </p:nvSpPr>
        <p:spPr>
          <a:xfrm>
            <a:off x="541047" y="1559776"/>
            <a:ext cx="8049485"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Lambda: Función Python para levantamiento automático de Cloudtrail</a:t>
            </a:r>
            <a:endParaRPr/>
          </a:p>
        </p:txBody>
      </p:sp>
      <p:pic>
        <p:nvPicPr>
          <p:cNvPr descr="AWS Lambda - Wikipedia, la enciclopedia libre" id="742" name="Google Shape;742;p48"/>
          <p:cNvPicPr preferRelativeResize="0"/>
          <p:nvPr/>
        </p:nvPicPr>
        <p:blipFill rotWithShape="1">
          <a:blip r:embed="rId5">
            <a:alphaModFix/>
          </a:blip>
          <a:srcRect b="0" l="0" r="0" t="0"/>
          <a:stretch/>
        </p:blipFill>
        <p:spPr>
          <a:xfrm>
            <a:off x="10614562" y="234212"/>
            <a:ext cx="1325564" cy="132556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49"/>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solidFill>
                  <a:schemeClr val="lt1"/>
                </a:solidFill>
              </a:rPr>
              <a:t>Respuesta automática</a:t>
            </a:r>
            <a:endParaRPr/>
          </a:p>
        </p:txBody>
      </p:sp>
      <p:cxnSp>
        <p:nvCxnSpPr>
          <p:cNvPr id="748" name="Google Shape;748;p49"/>
          <p:cNvCxnSpPr/>
          <p:nvPr/>
        </p:nvCxnSpPr>
        <p:spPr>
          <a:xfrm rot="10800000">
            <a:off x="126206" y="1255709"/>
            <a:ext cx="6205583" cy="0"/>
          </a:xfrm>
          <a:prstGeom prst="straightConnector1">
            <a:avLst/>
          </a:prstGeom>
          <a:noFill/>
          <a:ln cap="flat" cmpd="sng" w="12700">
            <a:solidFill>
              <a:schemeClr val="accent2"/>
            </a:solidFill>
            <a:prstDash val="solid"/>
            <a:miter lim="800000"/>
            <a:headEnd len="sm" w="sm" type="none"/>
            <a:tailEnd len="sm" w="sm" type="none"/>
          </a:ln>
        </p:spPr>
      </p:cxnSp>
      <p:sp>
        <p:nvSpPr>
          <p:cNvPr id="749" name="Google Shape;749;p49"/>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50" name="Google Shape;750;p49"/>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id="751" name="Google Shape;751;p49"/>
          <p:cNvPicPr preferRelativeResize="0"/>
          <p:nvPr/>
        </p:nvPicPr>
        <p:blipFill rotWithShape="1">
          <a:blip r:embed="rId4">
            <a:alphaModFix/>
          </a:blip>
          <a:srcRect b="0" l="0" r="0" t="0"/>
          <a:stretch/>
        </p:blipFill>
        <p:spPr>
          <a:xfrm>
            <a:off x="541047" y="2104206"/>
            <a:ext cx="10904226" cy="1096192"/>
          </a:xfrm>
          <a:prstGeom prst="rect">
            <a:avLst/>
          </a:prstGeom>
          <a:noFill/>
          <a:ln>
            <a:noFill/>
          </a:ln>
        </p:spPr>
      </p:pic>
      <p:sp>
        <p:nvSpPr>
          <p:cNvPr id="752" name="Google Shape;752;p49"/>
          <p:cNvSpPr txBox="1"/>
          <p:nvPr/>
        </p:nvSpPr>
        <p:spPr>
          <a:xfrm>
            <a:off x="541047" y="1508394"/>
            <a:ext cx="4636047"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Flujo en Cloudtrail:</a:t>
            </a:r>
            <a:endParaRPr/>
          </a:p>
        </p:txBody>
      </p:sp>
      <p:pic>
        <p:nvPicPr>
          <p:cNvPr id="753" name="Google Shape;753;p49"/>
          <p:cNvPicPr preferRelativeResize="0"/>
          <p:nvPr/>
        </p:nvPicPr>
        <p:blipFill rotWithShape="1">
          <a:blip r:embed="rId5">
            <a:alphaModFix/>
          </a:blip>
          <a:srcRect b="0" l="0" r="0" t="0"/>
          <a:stretch/>
        </p:blipFill>
        <p:spPr>
          <a:xfrm>
            <a:off x="541047" y="4530266"/>
            <a:ext cx="10904226" cy="583618"/>
          </a:xfrm>
          <a:prstGeom prst="rect">
            <a:avLst/>
          </a:prstGeom>
          <a:noFill/>
          <a:ln>
            <a:noFill/>
          </a:ln>
        </p:spPr>
      </p:pic>
      <p:sp>
        <p:nvSpPr>
          <p:cNvPr id="754" name="Google Shape;754;p49"/>
          <p:cNvSpPr txBox="1"/>
          <p:nvPr/>
        </p:nvSpPr>
        <p:spPr>
          <a:xfrm>
            <a:off x="541047" y="3909552"/>
            <a:ext cx="4355201"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Estado del registro: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5"/>
          <p:cNvSpPr txBox="1"/>
          <p:nvPr>
            <p:ph type="title"/>
          </p:nvPr>
        </p:nvSpPr>
        <p:spPr>
          <a:xfrm>
            <a:off x="541047" y="219766"/>
            <a:ext cx="9078798" cy="920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solidFill>
                  <a:schemeClr val="lt1"/>
                </a:solidFill>
              </a:rPr>
              <a:t>¿Qué es la nube?</a:t>
            </a:r>
            <a:endParaRPr/>
          </a:p>
        </p:txBody>
      </p:sp>
      <p:cxnSp>
        <p:nvCxnSpPr>
          <p:cNvPr id="131" name="Google Shape;131;p5"/>
          <p:cNvCxnSpPr/>
          <p:nvPr/>
        </p:nvCxnSpPr>
        <p:spPr>
          <a:xfrm rot="10800000">
            <a:off x="126206" y="1255709"/>
            <a:ext cx="4445794" cy="0"/>
          </a:xfrm>
          <a:prstGeom prst="straightConnector1">
            <a:avLst/>
          </a:prstGeom>
          <a:noFill/>
          <a:ln cap="flat" cmpd="sng" w="12700">
            <a:solidFill>
              <a:schemeClr val="accent2"/>
            </a:solidFill>
            <a:prstDash val="solid"/>
            <a:miter lim="800000"/>
            <a:headEnd len="sm" w="sm" type="none"/>
            <a:tailEnd len="sm" w="sm" type="none"/>
          </a:ln>
        </p:spPr>
      </p:cxnSp>
      <p:sp>
        <p:nvSpPr>
          <p:cNvPr id="132" name="Google Shape;132;p5"/>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33" name="Google Shape;133;p5"/>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What is Cloud Security and Computing? Its Challenges, Mitigation and  Penetration Testing" id="134" name="Google Shape;134;p5"/>
          <p:cNvPicPr preferRelativeResize="0"/>
          <p:nvPr/>
        </p:nvPicPr>
        <p:blipFill rotWithShape="1">
          <a:blip r:embed="rId4">
            <a:alphaModFix/>
          </a:blip>
          <a:srcRect b="0" l="3853" r="1826" t="0"/>
          <a:stretch/>
        </p:blipFill>
        <p:spPr>
          <a:xfrm>
            <a:off x="314059" y="1746602"/>
            <a:ext cx="5649083" cy="4274925"/>
          </a:xfrm>
          <a:prstGeom prst="rect">
            <a:avLst/>
          </a:prstGeom>
          <a:noFill/>
          <a:ln>
            <a:noFill/>
          </a:ln>
        </p:spPr>
      </p:pic>
      <p:pic>
        <p:nvPicPr>
          <p:cNvPr descr="SaaS vs. PaaS vs. IaaS: What's the Difference and How to Choose – BMC  Software | Blogs" id="135" name="Google Shape;135;p5"/>
          <p:cNvPicPr preferRelativeResize="0"/>
          <p:nvPr/>
        </p:nvPicPr>
        <p:blipFill rotWithShape="1">
          <a:blip r:embed="rId5">
            <a:alphaModFix/>
          </a:blip>
          <a:srcRect b="10527" l="0" r="0" t="0"/>
          <a:stretch/>
        </p:blipFill>
        <p:spPr>
          <a:xfrm>
            <a:off x="6228860" y="1335361"/>
            <a:ext cx="5649082" cy="4704809"/>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50"/>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60" name="Google Shape;760;p50"/>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761" name="Google Shape;761;p50"/>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62" name="Google Shape;762;p50"/>
          <p:cNvSpPr txBox="1"/>
          <p:nvPr>
            <p:ph type="ctrTitle"/>
          </p:nvPr>
        </p:nvSpPr>
        <p:spPr>
          <a:xfrm>
            <a:off x="128586" y="1115219"/>
            <a:ext cx="5331936"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4800">
                <a:solidFill>
                  <a:schemeClr val="lt1"/>
                </a:solidFill>
              </a:rPr>
              <a:t>Conclusiones</a:t>
            </a:r>
            <a:endParaRPr sz="5400"/>
          </a:p>
        </p:txBody>
      </p:sp>
      <p:cxnSp>
        <p:nvCxnSpPr>
          <p:cNvPr id="763" name="Google Shape;763;p50"/>
          <p:cNvCxnSpPr/>
          <p:nvPr/>
        </p:nvCxnSpPr>
        <p:spPr>
          <a:xfrm rot="10800000">
            <a:off x="128585" y="3681408"/>
            <a:ext cx="5331936" cy="0"/>
          </a:xfrm>
          <a:prstGeom prst="straightConnector1">
            <a:avLst/>
          </a:prstGeom>
          <a:noFill/>
          <a:ln cap="flat" cmpd="sng" w="12700">
            <a:solidFill>
              <a:schemeClr val="accent2"/>
            </a:solidFill>
            <a:prstDash val="solid"/>
            <a:miter lim="800000"/>
            <a:headEnd len="sm" w="sm" type="none"/>
            <a:tailEnd len="sm" w="sm" type="none"/>
          </a:ln>
        </p:spPr>
      </p:cxnSp>
      <p:cxnSp>
        <p:nvCxnSpPr>
          <p:cNvPr id="764" name="Google Shape;764;p50"/>
          <p:cNvCxnSpPr/>
          <p:nvPr/>
        </p:nvCxnSpPr>
        <p:spPr>
          <a:xfrm rot="10800000">
            <a:off x="10991850" y="3681408"/>
            <a:ext cx="120015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51"/>
          <p:cNvSpPr txBox="1"/>
          <p:nvPr>
            <p:ph type="title"/>
          </p:nvPr>
        </p:nvSpPr>
        <p:spPr>
          <a:xfrm>
            <a:off x="541047" y="219766"/>
            <a:ext cx="9500100" cy="92075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ES" sz="3600">
                <a:solidFill>
                  <a:schemeClr val="lt1"/>
                </a:solidFill>
              </a:rPr>
              <a:t>Conclusiones: Medidas generales de mitigación</a:t>
            </a:r>
            <a:endParaRPr/>
          </a:p>
        </p:txBody>
      </p:sp>
      <p:cxnSp>
        <p:nvCxnSpPr>
          <p:cNvPr id="770" name="Google Shape;770;p51"/>
          <p:cNvCxnSpPr/>
          <p:nvPr/>
        </p:nvCxnSpPr>
        <p:spPr>
          <a:xfrm rot="10800000">
            <a:off x="126206" y="1255709"/>
            <a:ext cx="9259094" cy="0"/>
          </a:xfrm>
          <a:prstGeom prst="straightConnector1">
            <a:avLst/>
          </a:prstGeom>
          <a:noFill/>
          <a:ln cap="flat" cmpd="sng" w="12700">
            <a:solidFill>
              <a:schemeClr val="accent2"/>
            </a:solidFill>
            <a:prstDash val="solid"/>
            <a:miter lim="800000"/>
            <a:headEnd len="sm" w="sm" type="none"/>
            <a:tailEnd len="sm" w="sm" type="none"/>
          </a:ln>
        </p:spPr>
      </p:cxnSp>
      <p:sp>
        <p:nvSpPr>
          <p:cNvPr id="771" name="Google Shape;771;p51"/>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72" name="Google Shape;772;p51"/>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sp>
        <p:nvSpPr>
          <p:cNvPr id="773" name="Google Shape;773;p51"/>
          <p:cNvSpPr txBox="1"/>
          <p:nvPr/>
        </p:nvSpPr>
        <p:spPr>
          <a:xfrm>
            <a:off x="541047" y="1596791"/>
            <a:ext cx="6400802" cy="4524315"/>
          </a:xfrm>
          <a:prstGeom prst="rect">
            <a:avLst/>
          </a:prstGeom>
          <a:noFill/>
          <a:ln>
            <a:noFill/>
          </a:ln>
        </p:spPr>
        <p:txBody>
          <a:bodyPr anchorCtr="0" anchor="t" bIns="45700" lIns="91425" spcFirstLastPara="1" rIns="91425" wrap="square" tIns="45700">
            <a:spAutoFit/>
          </a:bodyPr>
          <a:lstStyle/>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Aplicar principio de mínimo privilegio (PoLP)</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Autenticación Multi-Factor (MFA)</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Bloquear acceso público en los Buckets</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Definir Security Groups y VPCs</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Utilizar el AWS WAF</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Habilitar IMDSv2 en las instancias siempre que sea posible</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285750" lvl="0" marL="285750" marR="0" rtl="0" algn="l">
              <a:spcBef>
                <a:spcPts val="0"/>
              </a:spcBef>
              <a:spcAft>
                <a:spcPts val="0"/>
              </a:spcAft>
              <a:buClr>
                <a:schemeClr val="lt1"/>
              </a:buClr>
              <a:buSzPts val="1800"/>
              <a:buFont typeface="Arial"/>
              <a:buChar char="•"/>
            </a:pPr>
            <a:r>
              <a:rPr lang="es-ES" sz="1800">
                <a:solidFill>
                  <a:schemeClr val="lt1"/>
                </a:solidFill>
                <a:latin typeface="Calibri"/>
                <a:ea typeface="Calibri"/>
                <a:cs typeface="Calibri"/>
                <a:sym typeface="Calibri"/>
              </a:rPr>
              <a:t>Aplicar monitorización continua (CloudTrail, CloudWatch, …)</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p:txBody>
      </p:sp>
      <p:pic>
        <p:nvPicPr>
          <p:cNvPr descr="26 AWS Security Best Practices to Adopt in Production | Sysdig" id="774" name="Google Shape;774;p51"/>
          <p:cNvPicPr preferRelativeResize="0"/>
          <p:nvPr/>
        </p:nvPicPr>
        <p:blipFill rotWithShape="1">
          <a:blip r:embed="rId4">
            <a:alphaModFix/>
          </a:blip>
          <a:srcRect b="0" l="14676" r="14514" t="0"/>
          <a:stretch/>
        </p:blipFill>
        <p:spPr>
          <a:xfrm>
            <a:off x="6941849" y="2004972"/>
            <a:ext cx="4979627" cy="3873379"/>
          </a:xfrm>
          <a:prstGeom prst="rect">
            <a:avLst/>
          </a:prstGeom>
          <a:noFill/>
          <a:ln>
            <a:noFill/>
          </a:ln>
        </p:spPr>
      </p:pic>
      <p:pic>
        <p:nvPicPr>
          <p:cNvPr descr="Certificación de AWS Certified Security - Specialty | AWS Certification |  AWS" id="775" name="Google Shape;775;p51"/>
          <p:cNvPicPr preferRelativeResize="0"/>
          <p:nvPr/>
        </p:nvPicPr>
        <p:blipFill rotWithShape="1">
          <a:blip r:embed="rId5">
            <a:alphaModFix/>
          </a:blip>
          <a:srcRect b="0" l="0" r="0" t="0"/>
          <a:stretch/>
        </p:blipFill>
        <p:spPr>
          <a:xfrm>
            <a:off x="10276222" y="235639"/>
            <a:ext cx="1645254" cy="1645254"/>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52"/>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781" name="Google Shape;781;p52"/>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782" name="Google Shape;782;p52"/>
          <p:cNvSpPr/>
          <p:nvPr/>
        </p:nvSpPr>
        <p:spPr>
          <a:xfrm>
            <a:off x="723902" y="-1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83" name="Google Shape;783;p52"/>
          <p:cNvSpPr txBox="1"/>
          <p:nvPr>
            <p:ph type="ctrTitle"/>
          </p:nvPr>
        </p:nvSpPr>
        <p:spPr>
          <a:xfrm>
            <a:off x="89708" y="1041390"/>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4600">
                <a:solidFill>
                  <a:schemeClr val="lt1"/>
                </a:solidFill>
              </a:rPr>
              <a:t>Purple Team en AWS</a:t>
            </a:r>
            <a:endParaRPr sz="4600"/>
          </a:p>
        </p:txBody>
      </p:sp>
      <p:cxnSp>
        <p:nvCxnSpPr>
          <p:cNvPr id="784" name="Google Shape;784;p52"/>
          <p:cNvCxnSpPr/>
          <p:nvPr/>
        </p:nvCxnSpPr>
        <p:spPr>
          <a:xfrm rot="10800000">
            <a:off x="128585" y="3681408"/>
            <a:ext cx="5027615" cy="0"/>
          </a:xfrm>
          <a:prstGeom prst="straightConnector1">
            <a:avLst/>
          </a:prstGeom>
          <a:noFill/>
          <a:ln cap="flat" cmpd="sng" w="12700">
            <a:solidFill>
              <a:schemeClr val="accent2"/>
            </a:solidFill>
            <a:prstDash val="solid"/>
            <a:miter lim="800000"/>
            <a:headEnd len="sm" w="sm" type="none"/>
            <a:tailEnd len="sm" w="sm" type="none"/>
          </a:ln>
        </p:spPr>
      </p:cxnSp>
      <p:pic>
        <p:nvPicPr>
          <p:cNvPr id="785" name="Google Shape;785;p52"/>
          <p:cNvPicPr preferRelativeResize="0"/>
          <p:nvPr/>
        </p:nvPicPr>
        <p:blipFill rotWithShape="1">
          <a:blip r:embed="rId4">
            <a:alphaModFix/>
          </a:blip>
          <a:srcRect b="17631" l="1048" r="1105" t="2040"/>
          <a:stretch/>
        </p:blipFill>
        <p:spPr>
          <a:xfrm>
            <a:off x="261589" y="4276044"/>
            <a:ext cx="2705267" cy="14824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6"/>
          <p:cNvSpPr txBox="1"/>
          <p:nvPr>
            <p:ph type="title"/>
          </p:nvPr>
        </p:nvSpPr>
        <p:spPr>
          <a:xfrm>
            <a:off x="541050" y="219775"/>
            <a:ext cx="9931200" cy="920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solidFill>
                  <a:schemeClr val="lt1"/>
                </a:solidFill>
              </a:rPr>
              <a:t>Modelo de responsabilidad compartida</a:t>
            </a:r>
            <a:endParaRPr/>
          </a:p>
        </p:txBody>
      </p:sp>
      <p:cxnSp>
        <p:nvCxnSpPr>
          <p:cNvPr id="141" name="Google Shape;141;p6"/>
          <p:cNvCxnSpPr/>
          <p:nvPr/>
        </p:nvCxnSpPr>
        <p:spPr>
          <a:xfrm rot="10800000">
            <a:off x="126206" y="1255709"/>
            <a:ext cx="9405983" cy="0"/>
          </a:xfrm>
          <a:prstGeom prst="straightConnector1">
            <a:avLst/>
          </a:prstGeom>
          <a:noFill/>
          <a:ln cap="flat" cmpd="sng" w="12700">
            <a:solidFill>
              <a:schemeClr val="accent2"/>
            </a:solidFill>
            <a:prstDash val="solid"/>
            <a:miter lim="800000"/>
            <a:headEnd len="sm" w="sm" type="none"/>
            <a:tailEnd len="sm" w="sm" type="none"/>
          </a:ln>
        </p:spPr>
      </p:cxnSp>
      <p:sp>
        <p:nvSpPr>
          <p:cNvPr id="142" name="Google Shape;142;p6"/>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43" name="Google Shape;143;p6"/>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Modelo de Responsabilidad Compartida" id="144" name="Google Shape;144;p6"/>
          <p:cNvPicPr preferRelativeResize="0"/>
          <p:nvPr/>
        </p:nvPicPr>
        <p:blipFill rotWithShape="1">
          <a:blip r:embed="rId4">
            <a:alphaModFix/>
          </a:blip>
          <a:srcRect b="1620" l="5234" r="5791" t="11461"/>
          <a:stretch/>
        </p:blipFill>
        <p:spPr>
          <a:xfrm>
            <a:off x="1439454" y="1440452"/>
            <a:ext cx="9313091" cy="511761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7"/>
          <p:cNvSpPr txBox="1"/>
          <p:nvPr>
            <p:ph type="title"/>
          </p:nvPr>
        </p:nvSpPr>
        <p:spPr>
          <a:xfrm>
            <a:off x="541047" y="219766"/>
            <a:ext cx="4419142" cy="920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ES">
                <a:solidFill>
                  <a:schemeClr val="lt1"/>
                </a:solidFill>
              </a:rPr>
              <a:t>Proveedores cloud</a:t>
            </a:r>
            <a:endParaRPr/>
          </a:p>
        </p:txBody>
      </p:sp>
      <p:cxnSp>
        <p:nvCxnSpPr>
          <p:cNvPr id="150" name="Google Shape;150;p7"/>
          <p:cNvCxnSpPr/>
          <p:nvPr/>
        </p:nvCxnSpPr>
        <p:spPr>
          <a:xfrm rot="10800000">
            <a:off x="126206" y="1255709"/>
            <a:ext cx="4773598" cy="0"/>
          </a:xfrm>
          <a:prstGeom prst="straightConnector1">
            <a:avLst/>
          </a:prstGeom>
          <a:noFill/>
          <a:ln cap="flat" cmpd="sng" w="12700">
            <a:solidFill>
              <a:schemeClr val="accent2"/>
            </a:solidFill>
            <a:prstDash val="solid"/>
            <a:miter lim="800000"/>
            <a:headEnd len="sm" w="sm" type="none"/>
            <a:tailEnd len="sm" w="sm" type="none"/>
          </a:ln>
        </p:spPr>
      </p:cxnSp>
      <p:sp>
        <p:nvSpPr>
          <p:cNvPr id="151" name="Google Shape;151;p7"/>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52" name="Google Shape;152;p7"/>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Amazon Web Services Logo, symbol, meaning, history, PNG, brand" id="153" name="Google Shape;153;p7"/>
          <p:cNvPicPr preferRelativeResize="0"/>
          <p:nvPr/>
        </p:nvPicPr>
        <p:blipFill rotWithShape="1">
          <a:blip r:embed="rId4">
            <a:alphaModFix/>
          </a:blip>
          <a:srcRect b="0" l="0" r="0" t="0"/>
          <a:stretch/>
        </p:blipFill>
        <p:spPr>
          <a:xfrm>
            <a:off x="404464" y="1545750"/>
            <a:ext cx="3348000" cy="1883250"/>
          </a:xfrm>
          <a:prstGeom prst="rect">
            <a:avLst/>
          </a:prstGeom>
          <a:noFill/>
          <a:ln>
            <a:noFill/>
          </a:ln>
        </p:spPr>
      </p:pic>
      <p:pic>
        <p:nvPicPr>
          <p:cNvPr descr="Microsoft Azure: La Solución Híbrida Perfecta - SPACE CLOUD VPS Ecuador:  Servicios Cloud Seguros y Eficientes - 2024" id="154" name="Google Shape;154;p7"/>
          <p:cNvPicPr preferRelativeResize="0"/>
          <p:nvPr/>
        </p:nvPicPr>
        <p:blipFill rotWithShape="1">
          <a:blip r:embed="rId5">
            <a:alphaModFix/>
          </a:blip>
          <a:srcRect b="0" l="0" r="0" t="0"/>
          <a:stretch/>
        </p:blipFill>
        <p:spPr>
          <a:xfrm>
            <a:off x="3633321" y="1425409"/>
            <a:ext cx="3348000" cy="2097733"/>
          </a:xfrm>
          <a:prstGeom prst="rect">
            <a:avLst/>
          </a:prstGeom>
          <a:noFill/>
          <a:ln>
            <a:noFill/>
          </a:ln>
        </p:spPr>
      </p:pic>
      <p:pic>
        <p:nvPicPr>
          <p:cNvPr descr="Alibaba Cloud - Nexusgroup" id="155" name="Google Shape;155;p7"/>
          <p:cNvPicPr preferRelativeResize="0"/>
          <p:nvPr/>
        </p:nvPicPr>
        <p:blipFill rotWithShape="1">
          <a:blip r:embed="rId6">
            <a:alphaModFix/>
          </a:blip>
          <a:srcRect b="0" l="0" r="0" t="0"/>
          <a:stretch/>
        </p:blipFill>
        <p:spPr>
          <a:xfrm>
            <a:off x="4397152" y="3748049"/>
            <a:ext cx="1942765" cy="1162366"/>
          </a:xfrm>
          <a:prstGeom prst="rect">
            <a:avLst/>
          </a:prstGeom>
          <a:noFill/>
          <a:ln>
            <a:noFill/>
          </a:ln>
        </p:spPr>
      </p:pic>
      <p:sp>
        <p:nvSpPr>
          <p:cNvPr descr="Ibm Cloud Logo - IBM Cloud Logo - CleanPNG / KissPNG" id="156" name="Google Shape;156;p7"/>
          <p:cNvSpPr/>
          <p:nvPr/>
        </p:nvSpPr>
        <p:spPr>
          <a:xfrm>
            <a:off x="5943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descr="Ibm Cloud Logo - IBM Cloud Logo - CleanPNG / KissPNG" id="157" name="Google Shape;157;p7"/>
          <p:cNvSpPr/>
          <p:nvPr/>
        </p:nvSpPr>
        <p:spPr>
          <a:xfrm>
            <a:off x="6096000" y="34290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pic>
        <p:nvPicPr>
          <p:cNvPr descr="GitHub - cloudforet-io/plugin-oracle-cloud-service-inven-collector: Plugin  for OCI (Oracle Cloud Infrastructure)" id="158" name="Google Shape;158;p7"/>
          <p:cNvPicPr preferRelativeResize="0"/>
          <p:nvPr/>
        </p:nvPicPr>
        <p:blipFill rotWithShape="1">
          <a:blip r:embed="rId7">
            <a:alphaModFix/>
          </a:blip>
          <a:srcRect b="0" l="0" r="0" t="0"/>
          <a:stretch/>
        </p:blipFill>
        <p:spPr>
          <a:xfrm>
            <a:off x="8141558" y="5246834"/>
            <a:ext cx="1396023" cy="736184"/>
          </a:xfrm>
          <a:prstGeom prst="rect">
            <a:avLst/>
          </a:prstGeom>
          <a:noFill/>
          <a:ln>
            <a:noFill/>
          </a:ln>
        </p:spPr>
      </p:pic>
      <p:pic>
        <p:nvPicPr>
          <p:cNvPr id="159" name="Google Shape;159;p7"/>
          <p:cNvPicPr preferRelativeResize="0"/>
          <p:nvPr/>
        </p:nvPicPr>
        <p:blipFill rotWithShape="1">
          <a:blip r:embed="rId8">
            <a:alphaModFix/>
          </a:blip>
          <a:srcRect b="0" l="0" r="0" t="0"/>
          <a:stretch/>
        </p:blipFill>
        <p:spPr>
          <a:xfrm>
            <a:off x="4523267" y="5081774"/>
            <a:ext cx="1699286" cy="1189583"/>
          </a:xfrm>
          <a:prstGeom prst="rect">
            <a:avLst/>
          </a:prstGeom>
          <a:noFill/>
          <a:ln>
            <a:noFill/>
          </a:ln>
        </p:spPr>
      </p:pic>
      <p:sp>
        <p:nvSpPr>
          <p:cNvPr descr="VMware Cloud" id="160" name="Google Shape;160;p7"/>
          <p:cNvSpPr/>
          <p:nvPr/>
        </p:nvSpPr>
        <p:spPr>
          <a:xfrm>
            <a:off x="6248400" y="3581400"/>
            <a:ext cx="304800" cy="30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pic>
        <p:nvPicPr>
          <p:cNvPr descr="IBM Cloud Directlink | Arelion" id="161" name="Google Shape;161;p7"/>
          <p:cNvPicPr preferRelativeResize="0"/>
          <p:nvPr/>
        </p:nvPicPr>
        <p:blipFill rotWithShape="1">
          <a:blip r:embed="rId9">
            <a:alphaModFix/>
          </a:blip>
          <a:srcRect b="23110" l="0" r="0" t="22706"/>
          <a:stretch/>
        </p:blipFill>
        <p:spPr>
          <a:xfrm>
            <a:off x="6840965" y="4132464"/>
            <a:ext cx="1760098" cy="953702"/>
          </a:xfrm>
          <a:prstGeom prst="rect">
            <a:avLst/>
          </a:prstGeom>
          <a:noFill/>
          <a:ln>
            <a:noFill/>
          </a:ln>
        </p:spPr>
      </p:pic>
      <p:pic>
        <p:nvPicPr>
          <p:cNvPr descr="AWS lidera el mercado cloud mientras Microsoft se acerca lentamente -  Revista Cloud" id="162" name="Google Shape;162;p7"/>
          <p:cNvPicPr preferRelativeResize="0"/>
          <p:nvPr/>
        </p:nvPicPr>
        <p:blipFill rotWithShape="1">
          <a:blip r:embed="rId10">
            <a:alphaModFix/>
          </a:blip>
          <a:srcRect b="23878" l="2512" r="0" t="4678"/>
          <a:stretch/>
        </p:blipFill>
        <p:spPr>
          <a:xfrm>
            <a:off x="7636716" y="387114"/>
            <a:ext cx="4150820" cy="3041886"/>
          </a:xfrm>
          <a:prstGeom prst="rect">
            <a:avLst/>
          </a:prstGeom>
          <a:noFill/>
          <a:ln>
            <a:noFill/>
          </a:ln>
        </p:spPr>
      </p:pic>
      <p:pic>
        <p:nvPicPr>
          <p:cNvPr descr="Tencent Cloud Online Courses | Coursera" id="163" name="Google Shape;163;p7"/>
          <p:cNvPicPr preferRelativeResize="0"/>
          <p:nvPr/>
        </p:nvPicPr>
        <p:blipFill rotWithShape="1">
          <a:blip r:embed="rId11">
            <a:alphaModFix/>
          </a:blip>
          <a:srcRect b="41811" l="0" r="0" t="0"/>
          <a:stretch/>
        </p:blipFill>
        <p:spPr>
          <a:xfrm>
            <a:off x="8971890" y="4132464"/>
            <a:ext cx="1638973" cy="953702"/>
          </a:xfrm>
          <a:prstGeom prst="rect">
            <a:avLst/>
          </a:prstGeom>
          <a:noFill/>
          <a:ln>
            <a:noFill/>
          </a:ln>
        </p:spPr>
      </p:pic>
      <p:pic>
        <p:nvPicPr>
          <p:cNvPr descr="Google Cloud Logo - PNG and Vector - Logo Download" id="164" name="Google Shape;164;p7"/>
          <p:cNvPicPr preferRelativeResize="0"/>
          <p:nvPr/>
        </p:nvPicPr>
        <p:blipFill rotWithShape="1">
          <a:blip r:embed="rId12">
            <a:alphaModFix/>
          </a:blip>
          <a:srcRect b="0" l="0" r="0" t="0"/>
          <a:stretch/>
        </p:blipFill>
        <p:spPr>
          <a:xfrm>
            <a:off x="404464" y="3886200"/>
            <a:ext cx="3349570" cy="209681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8"/>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70" name="Google Shape;170;p8"/>
          <p:cNvPicPr preferRelativeResize="0"/>
          <p:nvPr/>
        </p:nvPicPr>
        <p:blipFill rotWithShape="1">
          <a:blip r:embed="rId3">
            <a:alphaModFix/>
          </a:blip>
          <a:srcRect b="0" l="4527" r="8988" t="0"/>
          <a:stretch/>
        </p:blipFill>
        <p:spPr>
          <a:xfrm>
            <a:off x="4283902" y="10"/>
            <a:ext cx="7908098" cy="6857992"/>
          </a:xfrm>
          <a:prstGeom prst="rect">
            <a:avLst/>
          </a:prstGeom>
          <a:noFill/>
          <a:ln>
            <a:noFill/>
          </a:ln>
        </p:spPr>
      </p:pic>
      <p:sp>
        <p:nvSpPr>
          <p:cNvPr id="171" name="Google Shape;171;p8"/>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72" name="Google Shape;172;p8"/>
          <p:cNvSpPr txBox="1"/>
          <p:nvPr>
            <p:ph type="ctrTitle"/>
          </p:nvPr>
        </p:nvSpPr>
        <p:spPr>
          <a:xfrm>
            <a:off x="728663" y="1115219"/>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alibri"/>
              <a:buNone/>
            </a:pPr>
            <a:r>
              <a:rPr lang="es-ES" sz="5000">
                <a:solidFill>
                  <a:schemeClr val="lt1"/>
                </a:solidFill>
              </a:rPr>
              <a:t>Purple Team</a:t>
            </a:r>
            <a:endParaRPr/>
          </a:p>
        </p:txBody>
      </p:sp>
      <p:cxnSp>
        <p:nvCxnSpPr>
          <p:cNvPr id="173" name="Google Shape;173;p8"/>
          <p:cNvCxnSpPr/>
          <p:nvPr/>
        </p:nvCxnSpPr>
        <p:spPr>
          <a:xfrm rot="10800000">
            <a:off x="128585" y="3681408"/>
            <a:ext cx="5314683"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9"/>
          <p:cNvSpPr txBox="1"/>
          <p:nvPr>
            <p:ph type="title"/>
          </p:nvPr>
        </p:nvSpPr>
        <p:spPr>
          <a:xfrm>
            <a:off x="541046" y="219766"/>
            <a:ext cx="5350795" cy="92075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lang="es-ES">
                <a:solidFill>
                  <a:schemeClr val="lt1"/>
                </a:solidFill>
              </a:rPr>
              <a:t>¿Qué es el Purple Team?</a:t>
            </a:r>
            <a:endParaRPr/>
          </a:p>
        </p:txBody>
      </p:sp>
      <p:cxnSp>
        <p:nvCxnSpPr>
          <p:cNvPr id="179" name="Google Shape;179;p9"/>
          <p:cNvCxnSpPr/>
          <p:nvPr/>
        </p:nvCxnSpPr>
        <p:spPr>
          <a:xfrm rot="10800000">
            <a:off x="126206" y="1255709"/>
            <a:ext cx="5618986" cy="0"/>
          </a:xfrm>
          <a:prstGeom prst="straightConnector1">
            <a:avLst/>
          </a:prstGeom>
          <a:noFill/>
          <a:ln cap="flat" cmpd="sng" w="12700">
            <a:solidFill>
              <a:schemeClr val="accent2"/>
            </a:solidFill>
            <a:prstDash val="solid"/>
            <a:miter lim="800000"/>
            <a:headEnd len="sm" w="sm" type="none"/>
            <a:tailEnd len="sm" w="sm" type="none"/>
          </a:ln>
        </p:spPr>
      </p:cxnSp>
      <p:sp>
        <p:nvSpPr>
          <p:cNvPr id="180" name="Google Shape;180;p9"/>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id="181" name="Google Shape;181;p9"/>
          <p:cNvPicPr preferRelativeResize="0"/>
          <p:nvPr/>
        </p:nvPicPr>
        <p:blipFill rotWithShape="1">
          <a:blip r:embed="rId3">
            <a:alphaModFix/>
          </a:blip>
          <a:srcRect b="17631" l="1048" r="1105" t="2040"/>
          <a:stretch/>
        </p:blipFill>
        <p:spPr>
          <a:xfrm>
            <a:off x="10875120" y="6040170"/>
            <a:ext cx="1065006" cy="583618"/>
          </a:xfrm>
          <a:prstGeom prst="rect">
            <a:avLst/>
          </a:prstGeom>
          <a:noFill/>
          <a:ln>
            <a:noFill/>
          </a:ln>
        </p:spPr>
      </p:pic>
      <p:pic>
        <p:nvPicPr>
          <p:cNvPr descr="Equipos de Seguridad Cibernética: Blue Team, Red Team y Purple Team" id="182" name="Google Shape;182;p9"/>
          <p:cNvPicPr preferRelativeResize="0"/>
          <p:nvPr/>
        </p:nvPicPr>
        <p:blipFill rotWithShape="1">
          <a:blip r:embed="rId4">
            <a:alphaModFix/>
          </a:blip>
          <a:srcRect b="0" l="0" r="0" t="0"/>
          <a:stretch/>
        </p:blipFill>
        <p:spPr>
          <a:xfrm>
            <a:off x="6454663" y="2408077"/>
            <a:ext cx="4860000" cy="2733750"/>
          </a:xfrm>
          <a:prstGeom prst="rect">
            <a:avLst/>
          </a:prstGeom>
          <a:noFill/>
          <a:ln>
            <a:noFill/>
          </a:ln>
        </p:spPr>
      </p:pic>
      <p:pic>
        <p:nvPicPr>
          <p:cNvPr id="183" name="Google Shape;183;p9"/>
          <p:cNvPicPr preferRelativeResize="0"/>
          <p:nvPr/>
        </p:nvPicPr>
        <p:blipFill rotWithShape="1">
          <a:blip r:embed="rId5">
            <a:alphaModFix/>
          </a:blip>
          <a:srcRect b="0" l="0" r="0" t="0"/>
          <a:stretch/>
        </p:blipFill>
        <p:spPr>
          <a:xfrm>
            <a:off x="882671" y="2408077"/>
            <a:ext cx="4860000" cy="2733750"/>
          </a:xfrm>
          <a:prstGeom prst="rect">
            <a:avLst/>
          </a:prstGeom>
          <a:noFill/>
          <a:ln>
            <a:noFill/>
          </a:ln>
        </p:spPr>
      </p:pic>
      <p:sp>
        <p:nvSpPr>
          <p:cNvPr id="184" name="Google Shape;184;p9"/>
          <p:cNvSpPr/>
          <p:nvPr/>
        </p:nvSpPr>
        <p:spPr>
          <a:xfrm>
            <a:off x="1011957" y="1685108"/>
            <a:ext cx="4584064" cy="4457925"/>
          </a:xfrm>
          <a:prstGeom prst="ellipse">
            <a:avLst/>
          </a:prstGeom>
          <a:solidFill>
            <a:srgbClr val="FF0000">
              <a:alpha val="20000"/>
            </a:srgbClr>
          </a:solid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5" name="Google Shape;185;p9"/>
          <p:cNvSpPr/>
          <p:nvPr/>
        </p:nvSpPr>
        <p:spPr>
          <a:xfrm>
            <a:off x="6616444" y="1629926"/>
            <a:ext cx="4584064" cy="4457925"/>
          </a:xfrm>
          <a:prstGeom prst="ellipse">
            <a:avLst/>
          </a:prstGeom>
          <a:solidFill>
            <a:srgbClr val="0099FF">
              <a:alpha val="20000"/>
            </a:srgbClr>
          </a:solidFill>
          <a:ln cap="flat" cmpd="sng" w="12700">
            <a:solidFill>
              <a:srgbClr val="00B0F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2024-10-30T17:46:28Z</dcterms:created>
  <dc:creator>Canal Sánchez, Jesús</dc:creator>
</cp:coreProperties>
</file>